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91" r:id="rId31"/>
    <p:sldId id="286" r:id="rId32"/>
    <p:sldId id="287" r:id="rId33"/>
    <p:sldId id="288" r:id="rId34"/>
    <p:sldId id="289" r:id="rId35"/>
    <p:sldId id="290" r:id="rId36"/>
  </p:sldIdLst>
  <p:sldSz cx="9144000" cy="5715000" type="screen16x10"/>
  <p:notesSz cx="6858000" cy="9144000"/>
  <p:embeddedFontLst>
    <p:embeddedFont>
      <p:font typeface="Tahoma" panose="020B0604030504040204" pitchFamily="3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014" y="10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4884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" name="Google Shape;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540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3425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" name="Google Shape;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187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1" y="0"/>
            <a:ext cx="9138518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180113" y="1836484"/>
            <a:ext cx="3949593" cy="1119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 sz="3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180112" y="3153984"/>
            <a:ext cx="3949593" cy="70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8" y="0"/>
            <a:ext cx="914290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17381" y="2305182"/>
            <a:ext cx="5709238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 sz="3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8" y="0"/>
            <a:ext cx="914290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628650" y="622407"/>
            <a:ext cx="7886700" cy="7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ahoma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 descr="Sha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8" y="0"/>
            <a:ext cx="914290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628650" y="637775"/>
            <a:ext cx="7886700" cy="77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ahoma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3886200" cy="362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629150" y="1521354"/>
            <a:ext cx="3886200" cy="362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ahom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2"/>
          </p:nvPr>
        </p:nvSpPr>
        <p:spPr>
          <a:xfrm>
            <a:off x="629841" y="1714500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ahom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>
            <a:spLocks noGrp="1"/>
          </p:cNvSpPr>
          <p:nvPr>
            <p:ph type="pic" idx="2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629841" y="1714500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Shap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8" y="0"/>
            <a:ext cx="914290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28650" y="630091"/>
            <a:ext cx="7886700" cy="778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ahoma"/>
              <a:buNone/>
              <a:defRPr sz="33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youth/EU_ro" TargetMode="External"/><Relationship Id="rId3" Type="http://schemas.openxmlformats.org/officeDocument/2006/relationships/image" Target="../media/image46.png"/><Relationship Id="rId7" Type="http://schemas.openxmlformats.org/officeDocument/2006/relationships/hyperlink" Target="https://eurodesk.eu/2018/10/01/eurodesk-social-media-guidebook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imetomove.eurodesk.eu/ro/" TargetMode="External"/><Relationship Id="rId5" Type="http://schemas.openxmlformats.org/officeDocument/2006/relationships/hyperlink" Target="https://timetomove.eurodesk.eu/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it.ly/3RkDb7R?fbclid=IwAR3VyPoqyygLuwAqTs8klJPC0gAcWsiQ3jiiv4Stn0xYYgtMpN3lvRUSPG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eurodesk.eu/" TargetMode="External"/><Relationship Id="rId7" Type="http://schemas.openxmlformats.org/officeDocument/2006/relationships/hyperlink" Target="https://www.facebook.com/satumare.erasmus.5" TargetMode="External"/><Relationship Id="rId2" Type="http://schemas.openxmlformats.org/officeDocument/2006/relationships/hyperlink" Target="http://www.eurodesk.ro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acebook.com/eurodesk.romania/" TargetMode="External"/><Relationship Id="rId5" Type="http://schemas.openxmlformats.org/officeDocument/2006/relationships/hyperlink" Target="https://www.suntsolidar.eu/" TargetMode="External"/><Relationship Id="rId4" Type="http://schemas.openxmlformats.org/officeDocument/2006/relationships/hyperlink" Target="http://www.erasmusplus.ro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ctrTitle"/>
          </p:nvPr>
        </p:nvSpPr>
        <p:spPr>
          <a:xfrm>
            <a:off x="4180113" y="1836484"/>
            <a:ext cx="3949593" cy="1119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ro-RO" dirty="0" smtClean="0"/>
              <a:t>TIME TO MOVE</a:t>
            </a:r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4038600" y="3162300"/>
            <a:ext cx="3949593" cy="70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ro-RO" sz="3600" dirty="0" smtClean="0"/>
              <a:t>2022</a:t>
            </a:r>
            <a:endParaRPr sz="3600" dirty="0"/>
          </a:p>
        </p:txBody>
      </p:sp>
      <p:pic>
        <p:nvPicPr>
          <p:cNvPr id="9218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7625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7"/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EURODESK în cifre</a:t>
            </a:r>
            <a:endParaRPr lang="en-US" sz="2400" b="0" strike="noStrike" spc="-1">
              <a:latin typeface="Arial"/>
            </a:endParaRPr>
          </a:p>
        </p:txBody>
      </p:sp>
      <p:grpSp>
        <p:nvGrpSpPr>
          <p:cNvPr id="5" name="Group 10"/>
          <p:cNvGrpSpPr/>
          <p:nvPr/>
        </p:nvGrpSpPr>
        <p:grpSpPr>
          <a:xfrm>
            <a:off x="628560" y="1961280"/>
            <a:ext cx="2123640" cy="2187000"/>
            <a:chOff x="628560" y="1961280"/>
            <a:chExt cx="2123640" cy="2187000"/>
          </a:xfrm>
        </p:grpSpPr>
        <p:sp>
          <p:nvSpPr>
            <p:cNvPr id="6" name="CustomShape 11"/>
            <p:cNvSpPr/>
            <p:nvPr/>
          </p:nvSpPr>
          <p:spPr>
            <a:xfrm>
              <a:off x="628560" y="3112560"/>
              <a:ext cx="2123640" cy="1035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n-GB" sz="1800" b="1" strike="noStrike" spc="-1">
                  <a:solidFill>
                    <a:srgbClr val="434343"/>
                  </a:solidFill>
                  <a:latin typeface="Tahoma"/>
                  <a:ea typeface="Tahoma"/>
                </a:rPr>
                <a:t>1638</a:t>
              </a:r>
              <a:endParaRPr lang="en-US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n-GB" sz="1800" b="1" strike="noStrike" spc="-1">
                  <a:solidFill>
                    <a:srgbClr val="434343"/>
                  </a:solidFill>
                  <a:latin typeface="Tahoma"/>
                  <a:ea typeface="Tahoma"/>
                </a:rPr>
                <a:t>multiplicatori</a:t>
              </a:r>
              <a:r>
                <a:t/>
              </a:r>
              <a:br/>
              <a:r>
                <a:rPr lang="en-GB" sz="1200" b="1" strike="noStrike" spc="-1">
                  <a:solidFill>
                    <a:srgbClr val="434343"/>
                  </a:solidFill>
                  <a:latin typeface="Tahoma"/>
                  <a:ea typeface="Tahoma"/>
                </a:rPr>
                <a:t> </a:t>
              </a:r>
              <a:endParaRPr lang="en-US" sz="1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spcAft>
                  <a:spcPts val="1599"/>
                </a:spcAft>
                <a:tabLst>
                  <a:tab pos="0" algn="l"/>
                </a:tabLst>
              </a:pPr>
              <a:endParaRPr lang="en-US" sz="1200" b="0" strike="noStrike" spc="-1">
                <a:latin typeface="Arial"/>
              </a:endParaRPr>
            </a:p>
          </p:txBody>
        </p:sp>
        <p:pic>
          <p:nvPicPr>
            <p:cNvPr id="7" name="Google Shape;369;p26"/>
            <p:cNvPicPr/>
            <p:nvPr/>
          </p:nvPicPr>
          <p:blipFill>
            <a:blip r:embed="rId2"/>
            <a:srcRect t="445" b="445"/>
            <a:stretch/>
          </p:blipFill>
          <p:spPr>
            <a:xfrm>
              <a:off x="935640" y="1961280"/>
              <a:ext cx="1509840" cy="1252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" name="CustomShape 3"/>
          <p:cNvSpPr/>
          <p:nvPr/>
        </p:nvSpPr>
        <p:spPr>
          <a:xfrm>
            <a:off x="866520" y="1686960"/>
            <a:ext cx="1658160" cy="2405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CCC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Google Shape;366;p26"/>
          <p:cNvPicPr/>
          <p:nvPr/>
        </p:nvPicPr>
        <p:blipFill>
          <a:blip r:embed="rId3"/>
          <a:srcRect t="445" b="445"/>
          <a:stretch/>
        </p:blipFill>
        <p:spPr>
          <a:xfrm>
            <a:off x="2859840" y="1638720"/>
            <a:ext cx="1509840" cy="1437120"/>
          </a:xfrm>
          <a:prstGeom prst="rect">
            <a:avLst/>
          </a:prstGeom>
          <a:ln w="0">
            <a:noFill/>
          </a:ln>
        </p:spPr>
      </p:pic>
      <p:sp>
        <p:nvSpPr>
          <p:cNvPr id="10" name="CustomShape 9"/>
          <p:cNvSpPr/>
          <p:nvPr/>
        </p:nvSpPr>
        <p:spPr>
          <a:xfrm>
            <a:off x="2553120" y="2959920"/>
            <a:ext cx="2123640" cy="118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1800" b="1" strike="noStrike" spc="-1" dirty="0">
                <a:solidFill>
                  <a:srgbClr val="434343"/>
                </a:solidFill>
                <a:latin typeface="Tahoma"/>
                <a:ea typeface="Tahoma"/>
              </a:rPr>
              <a:t>520 743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1800" b="1" strike="noStrike" spc="-1" dirty="0" err="1">
                <a:solidFill>
                  <a:srgbClr val="434343"/>
                </a:solidFill>
                <a:latin typeface="Tahoma"/>
                <a:ea typeface="Tahoma"/>
              </a:rPr>
              <a:t>răspunsuri</a:t>
            </a:r>
            <a:r>
              <a:rPr lang="en-GB" sz="1800" b="1" strike="noStrike" spc="-1" dirty="0">
                <a:solidFill>
                  <a:srgbClr val="434343"/>
                </a:solidFill>
                <a:latin typeface="Tahoma"/>
                <a:ea typeface="Tahoma"/>
              </a:rPr>
              <a:t> la </a:t>
            </a:r>
            <a:r>
              <a:rPr lang="en-GB" sz="1800" b="1" strike="noStrike" spc="-1" dirty="0" err="1">
                <a:solidFill>
                  <a:srgbClr val="434343"/>
                </a:solidFill>
                <a:latin typeface="Tahoma"/>
                <a:ea typeface="Tahoma"/>
              </a:rPr>
              <a:t>întrebări</a:t>
            </a:r>
            <a:r>
              <a:rPr lang="en-GB" sz="1800" b="1" strike="noStrike" spc="-1" dirty="0">
                <a:solidFill>
                  <a:srgbClr val="434343"/>
                </a:solidFill>
                <a:latin typeface="Tahoma"/>
                <a:ea typeface="Tahoma"/>
              </a:rPr>
              <a:t> online</a:t>
            </a:r>
            <a:r>
              <a:rPr dirty="0"/>
              <a:t/>
            </a:r>
            <a:br>
              <a:rPr dirty="0"/>
            </a:br>
            <a:r>
              <a:rPr lang="en-GB" sz="1200" b="1" strike="noStrike" spc="-1" dirty="0">
                <a:solidFill>
                  <a:srgbClr val="434343"/>
                </a:solidFill>
                <a:latin typeface="Tahoma"/>
                <a:ea typeface="Tahoma"/>
              </a:rPr>
              <a:t> </a:t>
            </a:r>
            <a:endParaRPr lang="en-US" sz="1200" b="0" strike="noStrike" spc="-1" dirty="0">
              <a:latin typeface="Arial"/>
            </a:endParaRPr>
          </a:p>
        </p:txBody>
      </p:sp>
      <p:grpSp>
        <p:nvGrpSpPr>
          <p:cNvPr id="11" name="Group 8"/>
          <p:cNvGrpSpPr/>
          <p:nvPr/>
        </p:nvGrpSpPr>
        <p:grpSpPr>
          <a:xfrm>
            <a:off x="2553120" y="1638720"/>
            <a:ext cx="2123640" cy="2509920"/>
            <a:chOff x="2553120" y="1638720"/>
            <a:chExt cx="2123640" cy="2509920"/>
          </a:xfrm>
        </p:grpSpPr>
        <p:sp>
          <p:nvSpPr>
            <p:cNvPr id="12" name="CustomShape 9"/>
            <p:cNvSpPr/>
            <p:nvPr/>
          </p:nvSpPr>
          <p:spPr>
            <a:xfrm>
              <a:off x="2553120" y="2959920"/>
              <a:ext cx="2123640" cy="1188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n-GB" sz="1800" b="1" strike="noStrike" spc="-1" dirty="0">
                  <a:solidFill>
                    <a:srgbClr val="434343"/>
                  </a:solidFill>
                  <a:latin typeface="Tahoma"/>
                  <a:ea typeface="Tahoma"/>
                </a:rPr>
                <a:t>520 743</a:t>
              </a:r>
              <a:endParaRPr lang="en-US" sz="18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n-GB" sz="1800" b="1" strike="noStrike" spc="-1" dirty="0" err="1">
                  <a:solidFill>
                    <a:srgbClr val="434343"/>
                  </a:solidFill>
                  <a:latin typeface="Tahoma"/>
                  <a:ea typeface="Tahoma"/>
                </a:rPr>
                <a:t>răspunsuri</a:t>
              </a:r>
              <a:r>
                <a:rPr lang="en-GB" sz="1800" b="1" strike="noStrike" spc="-1" dirty="0">
                  <a:solidFill>
                    <a:srgbClr val="434343"/>
                  </a:solidFill>
                  <a:latin typeface="Tahoma"/>
                  <a:ea typeface="Tahoma"/>
                </a:rPr>
                <a:t> la </a:t>
              </a:r>
              <a:r>
                <a:rPr lang="en-GB" sz="1800" b="1" strike="noStrike" spc="-1" dirty="0" err="1">
                  <a:solidFill>
                    <a:srgbClr val="434343"/>
                  </a:solidFill>
                  <a:latin typeface="Tahoma"/>
                  <a:ea typeface="Tahoma"/>
                </a:rPr>
                <a:t>întrebări</a:t>
              </a:r>
              <a:r>
                <a:rPr lang="en-GB" sz="1800" b="1" strike="noStrike" spc="-1" dirty="0">
                  <a:solidFill>
                    <a:srgbClr val="434343"/>
                  </a:solidFill>
                  <a:latin typeface="Tahoma"/>
                  <a:ea typeface="Tahoma"/>
                </a:rPr>
                <a:t> online</a:t>
              </a:r>
              <a:r>
                <a:rPr dirty="0"/>
                <a:t/>
              </a:r>
              <a:br>
                <a:rPr dirty="0"/>
              </a:br>
              <a:r>
                <a:rPr lang="en-GB" sz="1200" b="1" strike="noStrike" spc="-1" dirty="0">
                  <a:solidFill>
                    <a:srgbClr val="434343"/>
                  </a:solidFill>
                  <a:latin typeface="Tahoma"/>
                  <a:ea typeface="Tahoma"/>
                </a:rPr>
                <a:t> </a:t>
              </a:r>
              <a:endParaRPr lang="en-US" sz="1200" b="0" strike="noStrike" spc="-1" dirty="0">
                <a:latin typeface="Arial"/>
              </a:endParaRPr>
            </a:p>
          </p:txBody>
        </p:sp>
        <p:pic>
          <p:nvPicPr>
            <p:cNvPr id="13" name="Google Shape;366;p26"/>
            <p:cNvPicPr/>
            <p:nvPr/>
          </p:nvPicPr>
          <p:blipFill>
            <a:blip r:embed="rId3"/>
            <a:srcRect t="445" b="445"/>
            <a:stretch/>
          </p:blipFill>
          <p:spPr>
            <a:xfrm>
              <a:off x="2859840" y="1638720"/>
              <a:ext cx="1509840" cy="14371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4" name="CustomShape 4"/>
          <p:cNvSpPr/>
          <p:nvPr/>
        </p:nvSpPr>
        <p:spPr>
          <a:xfrm>
            <a:off x="2785680" y="1686960"/>
            <a:ext cx="1658160" cy="2405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CCC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5"/>
          <p:cNvSpPr/>
          <p:nvPr/>
        </p:nvSpPr>
        <p:spPr>
          <a:xfrm>
            <a:off x="4704840" y="1686960"/>
            <a:ext cx="1658160" cy="2405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CCC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13"/>
          <p:cNvSpPr/>
          <p:nvPr/>
        </p:nvSpPr>
        <p:spPr>
          <a:xfrm>
            <a:off x="4358160" y="2955600"/>
            <a:ext cx="2351880" cy="118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1800" b="1" strike="noStrike" spc="-1" dirty="0">
                <a:solidFill>
                  <a:srgbClr val="434343"/>
                </a:solidFill>
                <a:latin typeface="Tahoma"/>
                <a:ea typeface="Tahoma"/>
              </a:rPr>
              <a:t>1.2 million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1800" b="1" strike="noStrike" spc="-1" dirty="0" err="1">
                <a:solidFill>
                  <a:srgbClr val="434343"/>
                </a:solidFill>
                <a:latin typeface="Tahoma"/>
                <a:ea typeface="Tahoma"/>
              </a:rPr>
              <a:t>vizualizări</a:t>
            </a:r>
            <a:r>
              <a:rPr lang="en-GB" sz="1800" b="1" strike="noStrike" spc="-1" dirty="0">
                <a:solidFill>
                  <a:srgbClr val="434343"/>
                </a:solidFill>
                <a:latin typeface="Tahoma"/>
                <a:ea typeface="Tahoma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en-GB" sz="1200" b="1" strike="noStrike" spc="-1" dirty="0">
                <a:solidFill>
                  <a:srgbClr val="434343"/>
                </a:solidFill>
                <a:latin typeface="Tahoma"/>
                <a:ea typeface="Tahoma"/>
              </a:rPr>
              <a:t> 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17" name="Google Shape;372;p26"/>
          <p:cNvPicPr/>
          <p:nvPr/>
        </p:nvPicPr>
        <p:blipFill>
          <a:blip r:embed="rId4"/>
          <a:srcRect t="445" b="445"/>
          <a:stretch/>
        </p:blipFill>
        <p:spPr>
          <a:xfrm>
            <a:off x="4779000" y="1634400"/>
            <a:ext cx="1509840" cy="1437120"/>
          </a:xfrm>
          <a:prstGeom prst="rect">
            <a:avLst/>
          </a:prstGeom>
          <a:ln w="0">
            <a:noFill/>
          </a:ln>
        </p:spPr>
      </p:pic>
      <p:sp>
        <p:nvSpPr>
          <p:cNvPr id="18" name="CustomShape 6"/>
          <p:cNvSpPr/>
          <p:nvPr/>
        </p:nvSpPr>
        <p:spPr>
          <a:xfrm>
            <a:off x="6624000" y="1686960"/>
            <a:ext cx="1658160" cy="24051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CCCC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" name="Google Shape;374;p26"/>
          <p:cNvPicPr/>
          <p:nvPr/>
        </p:nvPicPr>
        <p:blipFill>
          <a:blip r:embed="rId5"/>
          <a:srcRect t="445" b="445"/>
          <a:stretch/>
        </p:blipFill>
        <p:spPr>
          <a:xfrm>
            <a:off x="6698160" y="1638720"/>
            <a:ext cx="1509840" cy="1437120"/>
          </a:xfrm>
          <a:prstGeom prst="rect">
            <a:avLst/>
          </a:prstGeom>
          <a:ln w="0">
            <a:noFill/>
          </a:ln>
        </p:spPr>
      </p:pic>
      <p:sp>
        <p:nvSpPr>
          <p:cNvPr id="20" name="CustomShape 14"/>
          <p:cNvSpPr/>
          <p:nvPr/>
        </p:nvSpPr>
        <p:spPr>
          <a:xfrm>
            <a:off x="6391440" y="3059640"/>
            <a:ext cx="2123640" cy="110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1800" b="1" strike="noStrike" spc="-1" dirty="0">
                <a:solidFill>
                  <a:srgbClr val="434343"/>
                </a:solidFill>
                <a:latin typeface="Tahoma"/>
                <a:ea typeface="Tahoma"/>
              </a:rPr>
              <a:t>8804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1800" b="1" strike="noStrike" spc="-1" dirty="0" err="1">
                <a:solidFill>
                  <a:srgbClr val="434343"/>
                </a:solidFill>
                <a:latin typeface="Tahoma"/>
                <a:ea typeface="Tahoma"/>
              </a:rPr>
              <a:t>evenimente</a:t>
            </a:r>
            <a:r>
              <a:rPr dirty="0"/>
              <a:t/>
            </a:r>
            <a:br>
              <a:rPr dirty="0"/>
            </a:br>
            <a:r>
              <a:rPr lang="en-GB" sz="1200" b="1" strike="noStrike" spc="-1" dirty="0">
                <a:solidFill>
                  <a:srgbClr val="434343"/>
                </a:solidFill>
                <a:latin typeface="Tahoma"/>
                <a:ea typeface="Tahoma"/>
              </a:rPr>
              <a:t> 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21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971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nternet Icon Over Blue Background Vector Illustration Royalty Free SVG,  Cliparts, Vectors, And Stock Illustration. Image 22589383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669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stomShape 7"/>
          <p:cNvSpPr>
            <a:spLocks noGrp="1"/>
          </p:cNvSpPr>
          <p:nvPr>
            <p:ph type="title"/>
          </p:nvPr>
        </p:nvSpPr>
        <p:spPr>
          <a:xfrm>
            <a:off x="609600" y="952500"/>
            <a:ext cx="7886700" cy="787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o-RO" sz="2400" spc="-1" dirty="0">
                <a:solidFill>
                  <a:schemeClr val="tx1"/>
                </a:solidFill>
              </a:rPr>
              <a:t>INFORMARE </a:t>
            </a:r>
            <a:r>
              <a:rPr lang="en-GB" sz="2400" spc="-1" dirty="0">
                <a:solidFill>
                  <a:schemeClr val="tx1"/>
                </a:solidFill>
              </a:rPr>
              <a:t>ONLINE </a:t>
            </a:r>
            <a:endParaRPr lang="en-US" sz="2400" b="0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10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693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o-RO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INSTRUMENTE ONLINE </a:t>
            </a: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EURODESK </a:t>
            </a:r>
            <a:endParaRPr lang="en-US" sz="2400" b="0" strike="noStrike" spc="-1">
              <a:latin typeface="Arial"/>
            </a:endParaRPr>
          </a:p>
        </p:txBody>
      </p:sp>
      <p:grpSp>
        <p:nvGrpSpPr>
          <p:cNvPr id="5" name="Group 2"/>
          <p:cNvGrpSpPr/>
          <p:nvPr/>
        </p:nvGrpSpPr>
        <p:grpSpPr>
          <a:xfrm>
            <a:off x="1403280" y="1812960"/>
            <a:ext cx="6337080" cy="1447200"/>
            <a:chOff x="1403280" y="1812960"/>
            <a:chExt cx="6337080" cy="1447200"/>
          </a:xfrm>
        </p:grpSpPr>
        <p:pic>
          <p:nvPicPr>
            <p:cNvPr id="6" name="Picture 2"/>
            <p:cNvPicPr/>
            <p:nvPr/>
          </p:nvPicPr>
          <p:blipFill>
            <a:blip r:embed="rId2"/>
            <a:stretch/>
          </p:blipFill>
          <p:spPr>
            <a:xfrm>
              <a:off x="1403280" y="1812960"/>
              <a:ext cx="2508840" cy="1398960"/>
            </a:xfrm>
            <a:prstGeom prst="rect">
              <a:avLst/>
            </a:prstGeom>
            <a:ln w="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isometricOffAxis1Right"/>
              <a:lightRig rig="threePt" dir="t"/>
            </a:scene3d>
          </p:spPr>
        </p:pic>
        <p:pic>
          <p:nvPicPr>
            <p:cNvPr id="7" name="Picture 7"/>
            <p:cNvPicPr/>
            <p:nvPr/>
          </p:nvPicPr>
          <p:blipFill>
            <a:blip r:embed="rId3"/>
            <a:stretch/>
          </p:blipFill>
          <p:spPr>
            <a:xfrm>
              <a:off x="3239640" y="1812960"/>
              <a:ext cx="2508840" cy="1418400"/>
            </a:xfrm>
            <a:prstGeom prst="rect">
              <a:avLst/>
            </a:prstGeom>
            <a:ln w="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isometricOffAxis1Right"/>
              <a:lightRig rig="threePt" dir="t"/>
            </a:scene3d>
          </p:spPr>
        </p:pic>
        <p:pic>
          <p:nvPicPr>
            <p:cNvPr id="8" name="Picture 4"/>
            <p:cNvPicPr/>
            <p:nvPr/>
          </p:nvPicPr>
          <p:blipFill>
            <a:blip r:embed="rId4"/>
            <a:stretch/>
          </p:blipFill>
          <p:spPr>
            <a:xfrm>
              <a:off x="5231520" y="1812960"/>
              <a:ext cx="2508840" cy="1447200"/>
            </a:xfrm>
            <a:prstGeom prst="rect">
              <a:avLst/>
            </a:prstGeom>
            <a:ln w="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isometricOffAxis1Right"/>
              <a:lightRig rig="threePt" dir="t"/>
            </a:scene3d>
          </p:spPr>
        </p:pic>
      </p:grpSp>
      <p:sp>
        <p:nvSpPr>
          <p:cNvPr id="9" name="CustomShape 3"/>
          <p:cNvSpPr/>
          <p:nvPr/>
        </p:nvSpPr>
        <p:spPr>
          <a:xfrm>
            <a:off x="1739520" y="3869640"/>
            <a:ext cx="1836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EURODESK.EU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10" name="Picture 10"/>
          <p:cNvPicPr/>
          <p:nvPr/>
        </p:nvPicPr>
        <p:blipFill>
          <a:blip r:embed="rId5"/>
          <a:stretch/>
        </p:blipFill>
        <p:spPr>
          <a:xfrm>
            <a:off x="4187520" y="3655440"/>
            <a:ext cx="768600" cy="79740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12"/>
          <p:cNvPicPr/>
          <p:nvPr/>
        </p:nvPicPr>
        <p:blipFill>
          <a:blip r:embed="rId6"/>
          <a:stretch/>
        </p:blipFill>
        <p:spPr>
          <a:xfrm>
            <a:off x="6015600" y="3655440"/>
            <a:ext cx="940320" cy="811080"/>
          </a:xfrm>
          <a:prstGeom prst="rect">
            <a:avLst/>
          </a:prstGeom>
          <a:ln w="0">
            <a:noFill/>
          </a:ln>
        </p:spPr>
      </p:pic>
      <p:pic>
        <p:nvPicPr>
          <p:cNvPr id="12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309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728640" y="1785960"/>
            <a:ext cx="3843000" cy="2142720"/>
          </a:xfrm>
          <a:prstGeom prst="rect">
            <a:avLst/>
          </a:prstGeom>
          <a:ln w="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</p:pic>
      <p:sp>
        <p:nvSpPr>
          <p:cNvPr id="5" name="CustomShape 1"/>
          <p:cNvSpPr/>
          <p:nvPr/>
        </p:nvSpPr>
        <p:spPr>
          <a:xfrm>
            <a:off x="4572000" y="984960"/>
            <a:ext cx="2432880" cy="50508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EURODESK.EU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4572000" y="1785960"/>
            <a:ext cx="3683160" cy="268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3"/>
              </a:buBlip>
            </a:pP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Știri despre rețeaua Eurodesk și ultimele proiecte </a:t>
            </a:r>
            <a:endParaRPr lang="en-U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3"/>
              </a:buBlip>
            </a:pP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Actualizări privind ultimele politici de tineret ale UE</a:t>
            </a:r>
            <a:endParaRPr lang="en-U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3"/>
              </a:buBlip>
            </a:pP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Ghid pentru tinerii care vor să înceapă călătoria în străinătate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50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773280" y="1783440"/>
            <a:ext cx="3798360" cy="2147400"/>
          </a:xfrm>
          <a:prstGeom prst="rect">
            <a:avLst/>
          </a:prstGeom>
          <a:ln w="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5" name="Picture 8"/>
          <p:cNvPicPr/>
          <p:nvPr/>
        </p:nvPicPr>
        <p:blipFill>
          <a:blip r:embed="rId3"/>
          <a:stretch/>
        </p:blipFill>
        <p:spPr>
          <a:xfrm>
            <a:off x="4572000" y="1126080"/>
            <a:ext cx="891360" cy="92448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1"/>
          <p:cNvSpPr/>
          <p:nvPr/>
        </p:nvSpPr>
        <p:spPr>
          <a:xfrm>
            <a:off x="4572000" y="2287800"/>
            <a:ext cx="3821040" cy="260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4"/>
              </a:buBlip>
            </a:pP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Birourile și personalul </a:t>
            </a:r>
            <a:r>
              <a:rPr lang="en-GB" sz="20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Eurodesk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pe o hartă online</a:t>
            </a:r>
            <a:endParaRPr lang="en-U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4"/>
              </a:buBlip>
            </a:pP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Urmărește să-i ajute pe tineri să localizeze cel mai apropiat punct de informare </a:t>
            </a:r>
            <a:r>
              <a:rPr lang="en-GB" sz="20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Eurodesk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în cazul în care aceștia au nevoie de îndrumare și suport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92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800640" y="1769760"/>
            <a:ext cx="3771000" cy="2175480"/>
          </a:xfrm>
          <a:prstGeom prst="rect">
            <a:avLst/>
          </a:prstGeom>
          <a:ln w="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5" name="Picture 8"/>
          <p:cNvPicPr/>
          <p:nvPr/>
        </p:nvPicPr>
        <p:blipFill>
          <a:blip r:embed="rId3"/>
          <a:stretch/>
        </p:blipFill>
        <p:spPr>
          <a:xfrm>
            <a:off x="4572000" y="717120"/>
            <a:ext cx="1125000" cy="97020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1"/>
          <p:cNvSpPr/>
          <p:nvPr/>
        </p:nvSpPr>
        <p:spPr>
          <a:xfrm>
            <a:off x="4572000" y="2001960"/>
            <a:ext cx="3846960" cy="260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4"/>
              </a:buBlip>
            </a:pPr>
            <a:r>
              <a:rPr lang="en-GB" sz="20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Selec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ție de </a:t>
            </a:r>
            <a:r>
              <a:rPr lang="en-GB" sz="20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oportunit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ăți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din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baza de date organizată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î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n 5 </a:t>
            </a:r>
            <a:r>
              <a:rPr lang="en-GB" sz="20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categori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i</a:t>
            </a:r>
            <a:endParaRPr lang="en-U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4"/>
              </a:buBlip>
            </a:pP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Toate </a:t>
            </a:r>
            <a:r>
              <a:rPr lang="en-GB" sz="20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oportunit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ățile sunt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verificate și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prezintă toate informațiile necesare pentru ca tinerii să poată începe călătoria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214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777240" y="984960"/>
            <a:ext cx="4633200" cy="3108240"/>
          </a:xfrm>
          <a:prstGeom prst="rect">
            <a:avLst/>
          </a:prstGeom>
          <a:ln w="0">
            <a:noFill/>
          </a:ln>
        </p:spPr>
      </p:pic>
      <p:sp>
        <p:nvSpPr>
          <p:cNvPr id="5" name="CustomShape 1"/>
          <p:cNvSpPr/>
          <p:nvPr/>
        </p:nvSpPr>
        <p:spPr>
          <a:xfrm>
            <a:off x="5689800" y="984960"/>
            <a:ext cx="2565000" cy="50508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EURODESK.RO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5813640" y="1785960"/>
            <a:ext cx="2441520" cy="16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3"/>
              </a:buBlip>
            </a:pP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Știri și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evenimente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proiecte </a:t>
            </a:r>
            <a:endParaRPr lang="en-U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3"/>
              </a:buBlip>
            </a:pPr>
            <a:r>
              <a:rPr lang="en-US" sz="20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Oportunit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ăți de mobilitate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99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800640" y="1769760"/>
            <a:ext cx="3771000" cy="2175120"/>
          </a:xfrm>
          <a:prstGeom prst="rect">
            <a:avLst/>
          </a:prstGeom>
          <a:ln w="0"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ContrastingRightFacing"/>
            <a:lightRig rig="threePt" dir="t"/>
          </a:scene3d>
        </p:spPr>
      </p:pic>
      <p:grpSp>
        <p:nvGrpSpPr>
          <p:cNvPr id="5" name="Group 2"/>
          <p:cNvGrpSpPr/>
          <p:nvPr/>
        </p:nvGrpSpPr>
        <p:grpSpPr>
          <a:xfrm>
            <a:off x="1295400" y="569700"/>
            <a:ext cx="1782360" cy="1004760"/>
            <a:chOff x="4572000" y="714240"/>
            <a:chExt cx="1782360" cy="1004760"/>
          </a:xfrm>
        </p:grpSpPr>
        <p:pic>
          <p:nvPicPr>
            <p:cNvPr id="6" name="Picture 9"/>
            <p:cNvPicPr/>
            <p:nvPr/>
          </p:nvPicPr>
          <p:blipFill>
            <a:blip r:embed="rId3"/>
            <a:stretch/>
          </p:blipFill>
          <p:spPr>
            <a:xfrm>
              <a:off x="4572000" y="714240"/>
              <a:ext cx="1662120" cy="715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" name="Picture 11" descr="EU flag + EYP url - full colour.png"/>
            <p:cNvPicPr/>
            <p:nvPr/>
          </p:nvPicPr>
          <p:blipFill>
            <a:blip r:embed="rId4"/>
            <a:stretch/>
          </p:blipFill>
          <p:spPr>
            <a:xfrm>
              <a:off x="4931280" y="1509120"/>
              <a:ext cx="1423080" cy="209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" name="CustomShape 1"/>
          <p:cNvSpPr/>
          <p:nvPr/>
        </p:nvSpPr>
        <p:spPr>
          <a:xfrm>
            <a:off x="4572000" y="1541803"/>
            <a:ext cx="3864240" cy="306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5"/>
              </a:buBlip>
            </a:pP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Site al Comisiei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20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Europen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e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, 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conținut gestionat de rețeaua </a:t>
            </a:r>
            <a:r>
              <a:rPr lang="en-GB" sz="20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Eurodesk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endParaRPr lang="en-U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5"/>
              </a:buBlip>
            </a:pP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Un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”sin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gur punct de intrare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” 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în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20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Europ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a pentru tineri –prioritate politică</a:t>
            </a:r>
            <a:endParaRPr lang="en-U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5"/>
              </a:buBlip>
            </a:pP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28 l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imbi</a:t>
            </a:r>
            <a:endParaRPr lang="en-U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5"/>
              </a:buBlip>
            </a:pPr>
            <a:r>
              <a:rPr lang="en-GB" sz="20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Eurodesk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răspunde la întrebările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venite prin 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Portal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9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11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69;p34"/>
          <p:cNvPicPr/>
          <p:nvPr/>
        </p:nvPicPr>
        <p:blipFill>
          <a:blip r:embed="rId2"/>
          <a:srcRect l="29261" t="1934" r="845" b="78336"/>
          <a:stretch/>
        </p:blipFill>
        <p:spPr>
          <a:xfrm>
            <a:off x="1530000" y="419100"/>
            <a:ext cx="6083640" cy="999720"/>
          </a:xfrm>
          <a:prstGeom prst="rect">
            <a:avLst/>
          </a:prstGeom>
          <a:ln w="0">
            <a:noFill/>
          </a:ln>
        </p:spPr>
      </p:pic>
      <p:pic>
        <p:nvPicPr>
          <p:cNvPr id="5" name="Image 10"/>
          <p:cNvPicPr/>
          <p:nvPr/>
        </p:nvPicPr>
        <p:blipFill>
          <a:blip r:embed="rId3"/>
          <a:srcRect b="19035"/>
          <a:stretch/>
        </p:blipFill>
        <p:spPr>
          <a:xfrm>
            <a:off x="718920" y="1469880"/>
            <a:ext cx="3065040" cy="356940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3"/>
          <p:cNvSpPr/>
          <p:nvPr/>
        </p:nvSpPr>
        <p:spPr>
          <a:xfrm>
            <a:off x="3749040" y="1662480"/>
            <a:ext cx="4937400" cy="35949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5000"/>
              </a:lnSpc>
            </a:pPr>
            <a:endParaRPr lang="en-US" sz="1800" b="0" strike="noStrike" spc="-1" dirty="0"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0052FF"/>
              </a:buClr>
              <a:buFont typeface="Tahoma"/>
              <a:buChar char="◉"/>
            </a:pP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Noul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smtClean="0">
                <a:solidFill>
                  <a:srgbClr val="000000"/>
                </a:solidFill>
                <a:latin typeface="Tahoma"/>
                <a:ea typeface="Tahoma"/>
              </a:rPr>
              <a:t>Portal</a:t>
            </a:r>
            <a:endParaRPr lang="en-US" sz="1800" b="0" strike="noStrike" spc="-1" dirty="0"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0052FF"/>
              </a:buClr>
              <a:buFont typeface="Tahoma"/>
              <a:buChar char="◉"/>
            </a:pP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Schimbări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:</a:t>
            </a:r>
            <a:endParaRPr lang="en-US" sz="1800" b="0" strike="noStrike" spc="-1" dirty="0">
              <a:latin typeface="Arial"/>
            </a:endParaRPr>
          </a:p>
          <a:p>
            <a:pPr marL="846000" lvl="4" indent="-336240">
              <a:lnSpc>
                <a:spcPct val="115000"/>
              </a:lnSpc>
              <a:buClr>
                <a:srgbClr val="0052FF"/>
              </a:buClr>
              <a:buFont typeface="Arial"/>
              <a:buChar char="•"/>
            </a:pP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Navigare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ușoară</a:t>
            </a:r>
            <a:endParaRPr lang="en-US" sz="1800" b="0" strike="noStrike" spc="-1" dirty="0">
              <a:latin typeface="Arial"/>
            </a:endParaRPr>
          </a:p>
          <a:p>
            <a:pPr marL="846000" lvl="4" indent="-336240">
              <a:lnSpc>
                <a:spcPct val="115000"/>
              </a:lnSpc>
              <a:buClr>
                <a:srgbClr val="0052FF"/>
              </a:buClr>
              <a:buFont typeface="Arial"/>
              <a:buChar char="•"/>
            </a:pP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Conținut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dezvoltat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pe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teme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cheie</a:t>
            </a:r>
            <a:endParaRPr lang="en-US" sz="1800" b="0" strike="noStrike" spc="-1" dirty="0">
              <a:latin typeface="Arial"/>
            </a:endParaRPr>
          </a:p>
          <a:p>
            <a:pPr marL="846000" lvl="4" indent="-336240">
              <a:lnSpc>
                <a:spcPct val="115000"/>
              </a:lnSpc>
              <a:buClr>
                <a:srgbClr val="0052FF"/>
              </a:buClr>
              <a:buFont typeface="Arial"/>
              <a:buChar char="•"/>
            </a:pP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Vizibilitate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mai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bună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pentru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programele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EU </a:t>
            </a:r>
            <a:endParaRPr lang="en-US" sz="1800" b="0" strike="noStrike" spc="-1" dirty="0">
              <a:latin typeface="Arial"/>
            </a:endParaRPr>
          </a:p>
          <a:p>
            <a:pPr marL="846000" lvl="4" indent="-336240">
              <a:lnSpc>
                <a:spcPct val="115000"/>
              </a:lnSpc>
              <a:buClr>
                <a:srgbClr val="0052FF"/>
              </a:buClr>
              <a:buFont typeface="Arial"/>
              <a:buChar char="•"/>
            </a:pP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Testimoniale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ale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tinerilor</a:t>
            </a:r>
            <a:endParaRPr lang="en-US" sz="1800" b="0" strike="noStrike" spc="-1" dirty="0">
              <a:latin typeface="Arial"/>
            </a:endParaRPr>
          </a:p>
          <a:p>
            <a:pPr marL="846000" lvl="4" indent="-336240">
              <a:lnSpc>
                <a:spcPct val="115000"/>
              </a:lnSpc>
              <a:buClr>
                <a:srgbClr val="0052FF"/>
              </a:buClr>
              <a:buFont typeface="Arial"/>
              <a:buChar char="•"/>
            </a:pP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Conținut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dinamic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: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știri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…</a:t>
            </a:r>
            <a:endParaRPr lang="en-US" sz="1800" b="0" strike="noStrike" spc="-1" dirty="0">
              <a:latin typeface="Arial"/>
            </a:endParaRPr>
          </a:p>
          <a:p>
            <a:pPr marL="114480">
              <a:lnSpc>
                <a:spcPct val="115000"/>
              </a:lnSpc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86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atol Moraru // Campionii laudei deșarte – Nord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95500"/>
            <a:ext cx="38100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stomShape 1"/>
          <p:cNvSpPr>
            <a:spLocks noGrp="1"/>
          </p:cNvSpPr>
          <p:nvPr>
            <p:ph type="title"/>
          </p:nvPr>
        </p:nvSpPr>
        <p:spPr>
          <a:xfrm>
            <a:off x="628650" y="556761"/>
            <a:ext cx="7886700" cy="91779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spc="-1" dirty="0">
                <a:solidFill>
                  <a:schemeClr val="tx1"/>
                </a:solidFill>
              </a:rPr>
              <a:t>PROGRAME </a:t>
            </a:r>
            <a:r>
              <a:rPr lang="ro-RO" sz="2400" spc="-1" dirty="0">
                <a:solidFill>
                  <a:schemeClr val="tx1"/>
                </a:solidFill>
              </a:rPr>
              <a:t>ȘI INIȚIATIVE EUROPENE</a:t>
            </a:r>
            <a:r>
              <a:rPr lang="en-US" sz="2400" b="0" spc="-1" dirty="0">
                <a:solidFill>
                  <a:schemeClr val="tx1"/>
                </a:solidFill>
                <a:latin typeface="Arial"/>
              </a:rPr>
              <a:t/>
            </a:r>
            <a:br>
              <a:rPr lang="en-US" sz="2400" b="0" spc="-1" dirty="0">
                <a:solidFill>
                  <a:schemeClr val="tx1"/>
                </a:solidFill>
                <a:latin typeface="Arial"/>
              </a:rPr>
            </a:br>
            <a:endParaRPr lang="en-US" sz="2400" b="0" strike="noStrike" spc="-1" dirty="0">
              <a:latin typeface="Arial"/>
            </a:endParaRPr>
          </a:p>
        </p:txBody>
      </p:sp>
      <p:pic>
        <p:nvPicPr>
          <p:cNvPr id="8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475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/>
          <p:nvPr/>
        </p:nvPicPr>
        <p:blipFill>
          <a:blip r:embed="rId3"/>
          <a:stretch/>
        </p:blipFill>
        <p:spPr>
          <a:xfrm>
            <a:off x="2590800" y="1333500"/>
            <a:ext cx="3810000" cy="3429000"/>
          </a:xfrm>
          <a:prstGeom prst="rect">
            <a:avLst/>
          </a:prstGeom>
          <a:ln w="0">
            <a:noFill/>
          </a:ln>
        </p:spPr>
      </p:pic>
      <p:pic>
        <p:nvPicPr>
          <p:cNvPr id="4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7625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3348360" y="727200"/>
            <a:ext cx="2446920" cy="491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ERASMUS+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5" name="Google Shape;733;ga0c9bd609b_1_218"/>
          <p:cNvPicPr/>
          <p:nvPr/>
        </p:nvPicPr>
        <p:blipFill>
          <a:blip r:embed="rId2"/>
          <a:srcRect t="85" b="85"/>
          <a:stretch/>
        </p:blipFill>
        <p:spPr>
          <a:xfrm>
            <a:off x="779040" y="2008440"/>
            <a:ext cx="2311560" cy="219348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3"/>
          <p:cNvSpPr/>
          <p:nvPr/>
        </p:nvSpPr>
        <p:spPr>
          <a:xfrm>
            <a:off x="3210480" y="2049120"/>
            <a:ext cx="4929480" cy="277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355320">
              <a:lnSpc>
                <a:spcPct val="100000"/>
              </a:lnSpc>
              <a:spcBef>
                <a:spcPts val="1001"/>
              </a:spcBef>
              <a:buClr>
                <a:srgbClr val="F8B319"/>
              </a:buClr>
              <a:buFont typeface="Tahoma"/>
              <a:buChar char="●"/>
            </a:pPr>
            <a:r>
              <a:rPr lang="fr-FR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Budget </a:t>
            </a:r>
            <a:r>
              <a:rPr lang="fr-FR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crescut</a:t>
            </a:r>
            <a:r>
              <a:rPr lang="fr-FR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fr-FR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pentru</a:t>
            </a:r>
            <a:r>
              <a:rPr lang="fr-FR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Erasmus+</a:t>
            </a:r>
            <a:endParaRPr lang="en-US" sz="1800" b="0" strike="noStrike" spc="-1" dirty="0">
              <a:latin typeface="Arial"/>
            </a:endParaRPr>
          </a:p>
          <a:p>
            <a:pPr marL="457200" indent="-355320">
              <a:lnSpc>
                <a:spcPct val="100000"/>
              </a:lnSpc>
              <a:spcBef>
                <a:spcPts val="1001"/>
              </a:spcBef>
              <a:buClr>
                <a:srgbClr val="F8B319"/>
              </a:buClr>
              <a:buFont typeface="Tahoma"/>
              <a:buChar char="●"/>
            </a:pPr>
            <a:r>
              <a:rPr lang="fr-FR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Ghidul</a:t>
            </a:r>
            <a:r>
              <a:rPr lang="fr-FR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fr-FR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programului</a:t>
            </a:r>
            <a:r>
              <a:rPr lang="fr-FR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a </a:t>
            </a:r>
            <a:r>
              <a:rPr lang="fr-FR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fost</a:t>
            </a:r>
            <a:r>
              <a:rPr lang="fr-FR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fr-FR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publicat</a:t>
            </a:r>
            <a:endParaRPr lang="en-US" sz="1800" b="0" strike="noStrike" spc="-1" dirty="0">
              <a:latin typeface="Arial"/>
            </a:endParaRPr>
          </a:p>
          <a:p>
            <a:pPr marL="457200" indent="-355320">
              <a:lnSpc>
                <a:spcPct val="100000"/>
              </a:lnSpc>
              <a:spcBef>
                <a:spcPts val="1001"/>
              </a:spcBef>
              <a:buClr>
                <a:srgbClr val="F8B319"/>
              </a:buClr>
              <a:buFont typeface="Tahoma"/>
              <a:buChar char="●"/>
            </a:pPr>
            <a:r>
              <a:rPr lang="fr-FR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Noutăți</a:t>
            </a:r>
            <a:r>
              <a:rPr lang="fr-FR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: </a:t>
            </a:r>
            <a:endParaRPr lang="en-US" sz="1800" b="0" strike="noStrike" spc="-1" dirty="0">
              <a:latin typeface="Arial"/>
            </a:endParaRPr>
          </a:p>
          <a:p>
            <a:pPr marL="101520">
              <a:lnSpc>
                <a:spcPct val="100000"/>
              </a:lnSpc>
              <a:spcBef>
                <a:spcPts val="1001"/>
              </a:spcBef>
            </a:pPr>
            <a:r>
              <a:rPr lang="fr-FR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	- </a:t>
            </a:r>
            <a:r>
              <a:rPr lang="fr-FR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integrarea</a:t>
            </a:r>
            <a:r>
              <a:rPr lang="fr-FR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fr-FR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DiscoverEU</a:t>
            </a:r>
            <a:r>
              <a:rPr lang="fr-FR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(KA1) </a:t>
            </a:r>
            <a:endParaRPr lang="en-US" sz="1800" b="0" strike="noStrike" spc="-1" dirty="0">
              <a:latin typeface="Arial"/>
            </a:endParaRPr>
          </a:p>
          <a:p>
            <a:pPr marL="101520">
              <a:lnSpc>
                <a:spcPct val="100000"/>
              </a:lnSpc>
              <a:spcBef>
                <a:spcPts val="1001"/>
              </a:spcBef>
            </a:pPr>
            <a:r>
              <a:rPr lang="fr-FR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	- </a:t>
            </a:r>
            <a:r>
              <a:rPr lang="fr-FR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proiecte</a:t>
            </a:r>
            <a:r>
              <a:rPr lang="fr-FR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de </a:t>
            </a:r>
            <a:r>
              <a:rPr lang="fr-FR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participare</a:t>
            </a:r>
            <a:r>
              <a:rPr lang="fr-FR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a </a:t>
            </a:r>
            <a:r>
              <a:rPr lang="fr-FR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tinerilor</a:t>
            </a:r>
            <a:endParaRPr lang="en-US" sz="1800" b="0" strike="noStrike" spc="-1" dirty="0">
              <a:latin typeface="Arial"/>
            </a:endParaRPr>
          </a:p>
          <a:p>
            <a:pPr marL="101520">
              <a:lnSpc>
                <a:spcPct val="100000"/>
              </a:lnSpc>
              <a:spcBef>
                <a:spcPts val="1001"/>
              </a:spcBef>
            </a:pPr>
            <a:endParaRPr lang="en-US" sz="1800" b="0" strike="noStrike" spc="-1" dirty="0">
              <a:latin typeface="Arial"/>
            </a:endParaRPr>
          </a:p>
          <a:p>
            <a:pPr marL="101520">
              <a:lnSpc>
                <a:spcPct val="100000"/>
              </a:lnSpc>
              <a:spcBef>
                <a:spcPts val="1001"/>
              </a:spcBef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246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1528239" y="647700"/>
            <a:ext cx="6067800" cy="1326414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ro-RO" sz="2400" b="1" spc="-1" dirty="0">
                <a:latin typeface="Tahoma"/>
                <a:ea typeface="Tahoma"/>
              </a:rPr>
              <a:t>CORPUL EUROPEAN DE SOLIDARITATE</a:t>
            </a:r>
            <a:endParaRPr lang="en-US" sz="2400" spc="-1" dirty="0"/>
          </a:p>
          <a:p>
            <a:pPr algn="ctr"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5" name="Picture 7"/>
          <p:cNvPicPr/>
          <p:nvPr/>
        </p:nvPicPr>
        <p:blipFill>
          <a:blip r:embed="rId2"/>
          <a:stretch/>
        </p:blipFill>
        <p:spPr>
          <a:xfrm>
            <a:off x="976428" y="2097008"/>
            <a:ext cx="7207560" cy="2498640"/>
          </a:xfrm>
          <a:prstGeom prst="rect">
            <a:avLst/>
          </a:prstGeom>
          <a:ln w="0">
            <a:noFill/>
          </a:ln>
        </p:spPr>
      </p:pic>
      <p:pic>
        <p:nvPicPr>
          <p:cNvPr id="6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584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3348360" y="727200"/>
            <a:ext cx="2446920" cy="491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2400" b="1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DISCOVER</a:t>
            </a:r>
            <a:r>
              <a:rPr lang="ro-RO" sz="2400" b="1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2400" b="1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EU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5" name="CustomShape 3"/>
          <p:cNvSpPr/>
          <p:nvPr/>
        </p:nvSpPr>
        <p:spPr>
          <a:xfrm>
            <a:off x="2255040" y="2703240"/>
            <a:ext cx="4633920" cy="1331280"/>
          </a:xfrm>
          <a:prstGeom prst="roundRect">
            <a:avLst>
              <a:gd name="adj" fmla="val 11964"/>
            </a:avLst>
          </a:prstGeom>
          <a:blipFill rotWithShape="0">
            <a:blip r:embed="rId2"/>
            <a:stretch/>
          </a:blipFill>
          <a:ln w="9525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2"/>
          <p:cNvSpPr/>
          <p:nvPr/>
        </p:nvSpPr>
        <p:spPr>
          <a:xfrm>
            <a:off x="511200" y="1270080"/>
            <a:ext cx="8121240" cy="147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o-RO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Inițiativă UE care le oferă tinerilor </a:t>
            </a:r>
            <a:r>
              <a:rPr lang="en-US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de 18 </a:t>
            </a:r>
            <a:r>
              <a:rPr lang="en-US" sz="1600" b="0" strike="noStrike" spc="-1" dirty="0" err="1">
                <a:solidFill>
                  <a:srgbClr val="262626"/>
                </a:solidFill>
                <a:latin typeface="Tahoma"/>
                <a:ea typeface="Tahoma"/>
              </a:rPr>
              <a:t>ani</a:t>
            </a:r>
            <a:r>
              <a:rPr lang="ro-RO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 posibilitatea de a călători și a descoperi Europa.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o-RO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Obiective:</a:t>
            </a:r>
            <a:endParaRPr lang="en-US" sz="16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262626"/>
              </a:buClr>
              <a:buFont typeface="StarSymbol"/>
              <a:buChar char="-"/>
            </a:pPr>
            <a:r>
              <a:rPr lang="ro-RO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Consolidează sentimentul de apartenență la UE al tinerilor</a:t>
            </a:r>
            <a:endParaRPr lang="en-US" sz="16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262626"/>
              </a:buClr>
              <a:buFont typeface="StarSymbol"/>
              <a:buChar char="-"/>
            </a:pPr>
            <a:r>
              <a:rPr lang="ro-RO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Le oferă tinerilor posibilitatea dezvoltării de competențe pentru viitor</a:t>
            </a:r>
            <a:endParaRPr lang="en-US" sz="1600" b="0" strike="noStrike" spc="-1" dirty="0">
              <a:latin typeface="Arial"/>
            </a:endParaRPr>
          </a:p>
          <a:p>
            <a:pPr marL="101520"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</p:txBody>
      </p:sp>
      <p:sp>
        <p:nvSpPr>
          <p:cNvPr id="7" name="CustomShape 4"/>
          <p:cNvSpPr/>
          <p:nvPr/>
        </p:nvSpPr>
        <p:spPr>
          <a:xfrm>
            <a:off x="678600" y="4230720"/>
            <a:ext cx="608580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355320">
              <a:lnSpc>
                <a:spcPct val="100000"/>
              </a:lnSpc>
              <a:buClr>
                <a:srgbClr val="404040"/>
              </a:buClr>
              <a:buFont typeface="Tahoma"/>
              <a:buChar char="●"/>
            </a:pPr>
            <a:r>
              <a:rPr lang="ro-RO" sz="1600" b="1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Început </a:t>
            </a:r>
            <a:r>
              <a:rPr lang="en-GB" sz="1600" b="0" strike="noStrike" spc="-1" dirty="0" err="1" smtClean="0">
                <a:solidFill>
                  <a:srgbClr val="404040"/>
                </a:solidFill>
                <a:latin typeface="Tahoma"/>
                <a:ea typeface="Tahoma"/>
              </a:rPr>
              <a:t>în</a:t>
            </a:r>
            <a:r>
              <a:rPr lang="en-GB" sz="1600" b="0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16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octombrie</a:t>
            </a:r>
            <a:r>
              <a:rPr lang="en-GB" sz="16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2021 </a:t>
            </a:r>
            <a:endParaRPr lang="en-US" sz="1600" b="0" strike="noStrike" spc="-1" dirty="0"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04040"/>
              </a:buClr>
              <a:buFont typeface="Tahoma"/>
              <a:buChar char="●"/>
            </a:pPr>
            <a:r>
              <a:rPr lang="en-GB" sz="16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60 000 </a:t>
            </a:r>
            <a:r>
              <a:rPr lang="en-GB" sz="16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tichete</a:t>
            </a:r>
            <a:r>
              <a:rPr lang="en-GB" sz="16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de </a:t>
            </a:r>
            <a:r>
              <a:rPr lang="en-GB" sz="16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călătorie</a:t>
            </a:r>
            <a:r>
              <a:rPr lang="en-GB" sz="16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1600" b="0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au fost</a:t>
            </a:r>
            <a:r>
              <a:rPr lang="en-GB" sz="1600" b="0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16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distribuite</a:t>
            </a:r>
            <a:r>
              <a:rPr lang="en-GB" sz="16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16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în</a:t>
            </a:r>
            <a:r>
              <a:rPr lang="en-GB" sz="16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2021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</p:txBody>
      </p:sp>
      <p:pic>
        <p:nvPicPr>
          <p:cNvPr id="8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448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2821680" y="727200"/>
            <a:ext cx="3598200" cy="491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Campanii europene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" name="CustomShape 3"/>
          <p:cNvSpPr/>
          <p:nvPr/>
        </p:nvSpPr>
        <p:spPr>
          <a:xfrm>
            <a:off x="838200" y="1714500"/>
            <a:ext cx="2644560" cy="162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Evenimentul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tineretului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european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lang="en-GB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8-9  </a:t>
            </a:r>
            <a:r>
              <a:rPr lang="en-GB" sz="1800" b="1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octombrie</a:t>
            </a:r>
            <a:r>
              <a:rPr lang="en-GB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 2021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Strasbourg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6" name="CustomShape 4"/>
          <p:cNvSpPr/>
          <p:nvPr/>
        </p:nvSpPr>
        <p:spPr>
          <a:xfrm>
            <a:off x="4495800" y="1722544"/>
            <a:ext cx="3509640" cy="162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Săptămâna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europeană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a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tineretului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lang="en-GB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24-30 </a:t>
            </a:r>
            <a:r>
              <a:rPr lang="en-GB" sz="1800" b="1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mai</a:t>
            </a:r>
            <a:r>
              <a:rPr lang="en-GB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 2021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la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nivel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national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8" name="CustomShape 4"/>
          <p:cNvSpPr/>
          <p:nvPr/>
        </p:nvSpPr>
        <p:spPr>
          <a:xfrm>
            <a:off x="853966" y="3467100"/>
            <a:ext cx="3509640" cy="16420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o-RO" sz="1800" b="0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Anul european </a:t>
            </a:r>
            <a:r>
              <a:rPr lang="en-GB" sz="1800" b="0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a</a:t>
            </a:r>
            <a:r>
              <a:rPr lang="ro-RO" sz="1800" b="0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l</a:t>
            </a:r>
          </a:p>
          <a:p>
            <a:pPr algn="ctr">
              <a:lnSpc>
                <a:spcPct val="115000"/>
              </a:lnSpc>
            </a:pPr>
            <a:r>
              <a:rPr lang="en-GB" sz="1800" b="0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tineretului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lang="ro-RO" sz="1800" b="1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2022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la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nivel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national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9" name="CustomShape 4"/>
          <p:cNvSpPr/>
          <p:nvPr/>
        </p:nvSpPr>
        <p:spPr>
          <a:xfrm>
            <a:off x="4621320" y="3539520"/>
            <a:ext cx="3509640" cy="16420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o-RO" sz="1800" b="0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Capitala</a:t>
            </a:r>
            <a:r>
              <a:rPr lang="en-GB" sz="1800" b="0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europeană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a </a:t>
            </a:r>
            <a:endParaRPr lang="ro-RO" sz="1800" b="0" strike="noStrike" spc="-1" dirty="0" smtClean="0">
              <a:solidFill>
                <a:srgbClr val="404040"/>
              </a:solidFill>
              <a:latin typeface="Tahoma"/>
              <a:ea typeface="Tahoma"/>
            </a:endParaRPr>
          </a:p>
          <a:p>
            <a:pPr algn="ctr">
              <a:lnSpc>
                <a:spcPct val="115000"/>
              </a:lnSpc>
            </a:pPr>
            <a:r>
              <a:rPr lang="en-GB" sz="1800" b="0" strike="noStrike" spc="-1" dirty="0" err="1" smtClean="0">
                <a:solidFill>
                  <a:srgbClr val="404040"/>
                </a:solidFill>
                <a:latin typeface="Tahoma"/>
                <a:ea typeface="Tahoma"/>
              </a:rPr>
              <a:t>tineretului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lang="ro-RO" sz="1800" b="1" strike="noStrike" spc="-1" dirty="0" smtClean="0">
                <a:solidFill>
                  <a:srgbClr val="404040"/>
                </a:solidFill>
                <a:latin typeface="Tahoma"/>
                <a:ea typeface="Tahoma"/>
              </a:rPr>
              <a:t>2024</a:t>
            </a: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la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nivel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national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10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89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1543680" y="1013400"/>
            <a:ext cx="6067800" cy="91779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o-RO" sz="2400" b="1" strike="noStrike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CAMPANII  ȘI  ACTIVITĂȚI  DE SENSIBILIZARE  A  TINERILOR</a:t>
            </a:r>
            <a:endParaRPr lang="en-US" sz="2400" b="1" strike="noStrike" spc="-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Mão · megafone · desenho · animado · negócio · crianças - ilustração de  vetor © Krisdog (#8199332) | Stockfre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89" y="2293731"/>
            <a:ext cx="2432412" cy="284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048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2438400" y="708166"/>
            <a:ext cx="3661680" cy="491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/>
            <a:r>
              <a:rPr lang="en-GB" sz="2400" b="1" spc="-1" dirty="0">
                <a:solidFill>
                  <a:srgbClr val="404040"/>
                </a:solidFill>
                <a:latin typeface="Tahoma"/>
                <a:ea typeface="Tahoma"/>
              </a:rPr>
              <a:t>TIME TO MOVE</a:t>
            </a:r>
            <a:endParaRPr lang="en-US" sz="2400" spc="-1" dirty="0"/>
          </a:p>
        </p:txBody>
      </p:sp>
      <p:sp>
        <p:nvSpPr>
          <p:cNvPr id="5" name="CustomShape 3"/>
          <p:cNvSpPr/>
          <p:nvPr/>
        </p:nvSpPr>
        <p:spPr>
          <a:xfrm>
            <a:off x="745920" y="1549800"/>
            <a:ext cx="2941920" cy="2940120"/>
          </a:xfrm>
          <a:prstGeom prst="roundRect">
            <a:avLst>
              <a:gd name="adj" fmla="val 11324"/>
            </a:avLst>
          </a:prstGeom>
          <a:blipFill rotWithShape="0">
            <a:blip r:embed="rId2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2"/>
          <p:cNvSpPr/>
          <p:nvPr/>
        </p:nvSpPr>
        <p:spPr>
          <a:xfrm>
            <a:off x="3854160" y="1648800"/>
            <a:ext cx="4650120" cy="343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300"/>
              </a:spcAft>
              <a:buSzPct val="100051"/>
              <a:buBlip>
                <a:blip r:embed="rId3"/>
              </a:buBlip>
            </a:pPr>
            <a:r>
              <a:rPr lang="ro-RO" sz="16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Campanie emblematică de sensibilizarea tinerilor organizată de </a:t>
            </a:r>
            <a:r>
              <a:rPr lang="en-GB" sz="16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Eurodesk</a:t>
            </a:r>
            <a:r>
              <a:rPr lang="en-GB" sz="16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16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în fiecare an</a:t>
            </a:r>
            <a:endParaRPr lang="en-US" sz="16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300"/>
              </a:spcAft>
              <a:buSzPct val="100051"/>
              <a:buBlip>
                <a:blip r:embed="rId3"/>
              </a:buBlip>
            </a:pPr>
            <a:r>
              <a:rPr lang="en-US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Dore</a:t>
            </a:r>
            <a:r>
              <a:rPr lang="ro-RO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ș</a:t>
            </a:r>
            <a:r>
              <a:rPr lang="en-US" sz="1600" b="0" strike="noStrike" spc="-1" dirty="0" err="1">
                <a:solidFill>
                  <a:srgbClr val="262626"/>
                </a:solidFill>
                <a:latin typeface="Tahoma"/>
                <a:ea typeface="Tahoma"/>
              </a:rPr>
              <a:t>te</a:t>
            </a:r>
            <a:r>
              <a:rPr lang="en-US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 s</a:t>
            </a:r>
            <a:r>
              <a:rPr lang="ro-RO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ă</a:t>
            </a:r>
            <a:r>
              <a:rPr lang="en-US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 </a:t>
            </a:r>
            <a:r>
              <a:rPr lang="en-US" sz="1600" b="0" strike="noStrike" spc="-1" dirty="0" err="1">
                <a:solidFill>
                  <a:srgbClr val="262626"/>
                </a:solidFill>
                <a:latin typeface="Tahoma"/>
                <a:ea typeface="Tahoma"/>
              </a:rPr>
              <a:t>informeze</a:t>
            </a:r>
            <a:r>
              <a:rPr lang="en-US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 </a:t>
            </a:r>
            <a:r>
              <a:rPr lang="en-US" sz="1600" b="0" strike="noStrike" spc="-1" dirty="0" err="1">
                <a:solidFill>
                  <a:srgbClr val="262626"/>
                </a:solidFill>
                <a:latin typeface="Tahoma"/>
                <a:ea typeface="Tahoma"/>
              </a:rPr>
              <a:t>tinerii</a:t>
            </a:r>
            <a:r>
              <a:rPr lang="ro-RO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 privind oportunitățile de mobilitate pentru a studia, a trăi, a munci și a face voluntariat în străinătate.</a:t>
            </a:r>
            <a:endParaRPr lang="en-US" sz="16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300"/>
              </a:spcAft>
              <a:buSzPct val="100051"/>
              <a:buBlip>
                <a:blip r:embed="rId3"/>
              </a:buBlip>
            </a:pPr>
            <a:r>
              <a:rPr lang="ro-RO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Conține evenimente organizate la nivel european și local, în luna octombrie.</a:t>
            </a:r>
            <a:endParaRPr lang="en-US" sz="16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300"/>
              </a:spcAft>
              <a:buSzPct val="100051"/>
              <a:buBlip>
                <a:blip r:embed="rId3"/>
              </a:buBlip>
            </a:pPr>
            <a:r>
              <a:rPr lang="ro-RO" sz="16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Dorește să promoveze rețeaua de multiplicatori Eurodesk și să sensibilizeze tinerii privind punctele de informare Eurodesk din Europa.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</p:txBody>
      </p:sp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031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825840" y="826920"/>
            <a:ext cx="2529360" cy="5054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TIME TO MOVE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5" name="Picture 7"/>
          <p:cNvPicPr/>
          <p:nvPr/>
        </p:nvPicPr>
        <p:blipFill>
          <a:blip r:embed="rId2"/>
          <a:stretch/>
        </p:blipFill>
        <p:spPr>
          <a:xfrm>
            <a:off x="982800" y="1585440"/>
            <a:ext cx="2215440" cy="139248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6" name="Picture 8"/>
          <p:cNvPicPr/>
          <p:nvPr/>
        </p:nvPicPr>
        <p:blipFill>
          <a:blip r:embed="rId3"/>
          <a:stretch/>
        </p:blipFill>
        <p:spPr>
          <a:xfrm>
            <a:off x="999360" y="3226320"/>
            <a:ext cx="2215440" cy="1287360"/>
          </a:xfrm>
          <a:prstGeom prst="rect">
            <a:avLst/>
          </a:prstGeom>
          <a:ln w="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CustomShape 3"/>
          <p:cNvSpPr/>
          <p:nvPr/>
        </p:nvSpPr>
        <p:spPr>
          <a:xfrm>
            <a:off x="3785400" y="1585440"/>
            <a:ext cx="4375440" cy="251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300"/>
              </a:spcAft>
              <a:buSzPct val="100045"/>
              <a:buBlip>
                <a:blip r:embed="rId4"/>
              </a:buBlip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Vizitează website-ul actualizat și harta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	</a:t>
            </a:r>
            <a:r>
              <a:rPr lang="ro-RO" sz="1800" b="0" u="sng" strike="noStrike" spc="-1" dirty="0">
                <a:solidFill>
                  <a:srgbClr val="0000FF"/>
                </a:solidFill>
                <a:uFillTx/>
                <a:latin typeface="Calibri"/>
                <a:ea typeface="Tahoma"/>
                <a:hlinkClick r:id="rId5"/>
              </a:rPr>
              <a:t>timetomove.eurodesk.eu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Tahoma"/>
              </a:rPr>
              <a:t>	</a:t>
            </a:r>
            <a:r>
              <a:rPr lang="ro-RO" sz="1800" b="0" u="sng" strike="noStrike" spc="-1" dirty="0">
                <a:solidFill>
                  <a:srgbClr val="0000FF"/>
                </a:solidFill>
                <a:uFillTx/>
                <a:latin typeface="Calibri"/>
                <a:ea typeface="Tahoma"/>
                <a:hlinkClick r:id="rId6"/>
              </a:rPr>
              <a:t>timetomove.eutodesk.eu/ro/</a:t>
            </a:r>
            <a:endParaRPr lang="en-US" sz="18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300"/>
              </a:spcAft>
              <a:buSzPct val="100045"/>
              <a:buBlip>
                <a:blip r:embed="rId4"/>
              </a:buBlip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Poți obține toate informațiile de care ai nevoie. De acasă.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	</a:t>
            </a:r>
            <a:r>
              <a:rPr lang="ro-RO" sz="1800" b="0" u="sng" strike="noStrike" spc="-1" dirty="0">
                <a:solidFill>
                  <a:srgbClr val="0000FF"/>
                </a:solidFill>
                <a:uFillTx/>
                <a:latin typeface="Calibri"/>
                <a:ea typeface="Tahoma"/>
                <a:hlinkClick r:id="rId7"/>
              </a:rPr>
              <a:t>eurodesk.eu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ro-RO" sz="1800" b="0" strike="noStrike" spc="-1" dirty="0">
                <a:solidFill>
                  <a:srgbClr val="000000"/>
                </a:solidFill>
                <a:latin typeface="Calibri"/>
                <a:ea typeface="Tahoma"/>
              </a:rPr>
              <a:t>	</a:t>
            </a:r>
            <a:r>
              <a:rPr lang="en-US" sz="1800" b="0" u="sng" strike="noStrike" spc="-1" dirty="0">
                <a:solidFill>
                  <a:srgbClr val="0000FF"/>
                </a:solidFill>
                <a:uFillTx/>
                <a:latin typeface="Calibri"/>
                <a:ea typeface="Tahoma"/>
                <a:hlinkClick r:id="rId8"/>
              </a:rPr>
              <a:t>europa.eu/youth/</a:t>
            </a:r>
            <a:r>
              <a:rPr lang="en-US" sz="1800" b="0" u="sng" strike="noStrike" spc="-1" dirty="0" err="1">
                <a:solidFill>
                  <a:srgbClr val="0000FF"/>
                </a:solidFill>
                <a:uFillTx/>
                <a:latin typeface="Calibri"/>
                <a:ea typeface="Tahoma"/>
                <a:hlinkClick r:id="rId8"/>
              </a:rPr>
              <a:t>EU_ro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8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735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825840" y="826920"/>
            <a:ext cx="2529360" cy="5054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TIME TO MOVE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" name="CustomShape 3"/>
          <p:cNvSpPr/>
          <p:nvPr/>
        </p:nvSpPr>
        <p:spPr>
          <a:xfrm>
            <a:off x="3923292" y="1562797"/>
            <a:ext cx="4375440" cy="37688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spcAft>
                <a:spcPts val="300"/>
              </a:spcAft>
              <a:buSzPct val="100045"/>
              <a:buBlip>
                <a:blip r:embed="rId2"/>
              </a:buBlip>
            </a:pPr>
            <a:r>
              <a:rPr lang="ro-RO" sz="1800" b="1" dirty="0"/>
              <a:t>„Salutări din Europa”</a:t>
            </a:r>
            <a:r>
              <a:rPr lang="ro-RO" sz="1800" dirty="0"/>
              <a:t> - Provocare foto și descriere</a:t>
            </a:r>
            <a:endParaRPr lang="en-US" sz="1800" dirty="0"/>
          </a:p>
          <a:p>
            <a:pPr marL="343080" indent="-342720">
              <a:spcAft>
                <a:spcPts val="300"/>
              </a:spcAft>
              <a:buSzPct val="100045"/>
              <a:buBlip>
                <a:blip r:embed="rId2"/>
              </a:buBlip>
            </a:pPr>
            <a:r>
              <a:rPr lang="ro-RO" sz="1800" dirty="0"/>
              <a:t>Pentru cine: tineri de la 13 la 30 de ani</a:t>
            </a:r>
            <a:endParaRPr lang="en-US" sz="1800" dirty="0"/>
          </a:p>
          <a:p>
            <a:r>
              <a:rPr lang="ro-RO" sz="1800" b="1" i="1" dirty="0"/>
              <a:t>Ce să trimiteți:</a:t>
            </a:r>
            <a:endParaRPr lang="en-US" sz="1800" dirty="0"/>
          </a:p>
          <a:p>
            <a:r>
              <a:rPr lang="ro-RO" sz="1800" dirty="0"/>
              <a:t>- 1 fotografie despre locul în care locuiești sau în apropiere. Arată-ne ce îți place la locul tău de acasă. Prezintă-ne locul tău preferat sau cel mai bun loc din jurul orașului tău natal.</a:t>
            </a:r>
            <a:endParaRPr lang="en-US" sz="1800" dirty="0"/>
          </a:p>
          <a:p>
            <a:r>
              <a:rPr lang="ro-RO" sz="1800" dirty="0"/>
              <a:t>- Descriere în 10 propoziții pentru a ne spune ce vă place la locul ales</a:t>
            </a:r>
            <a:endParaRPr lang="en-US" sz="1800" dirty="0"/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5122" name="Picture 2" descr="https://timetomove.eurodesk.eu/wp-content/uploads/2022/09/TTM-Contests-website-picture-1024x7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725960"/>
            <a:ext cx="3466091" cy="24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93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825840" y="826920"/>
            <a:ext cx="2529360" cy="5054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TIME TO MOVE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6146" name="Picture 2" descr="https://timetomove.eurodesk.eu/wp-content/uploads/2022/09/TTM-Contests-website-picture2-1024x7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52297"/>
            <a:ext cx="391776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stomShape 3"/>
          <p:cNvSpPr/>
          <p:nvPr/>
        </p:nvSpPr>
        <p:spPr>
          <a:xfrm>
            <a:off x="4038600" y="1585440"/>
            <a:ext cx="4375440" cy="32148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spcAft>
                <a:spcPts val="300"/>
              </a:spcAft>
              <a:buSzPct val="100045"/>
              <a:buBlip>
                <a:blip r:embed="rId3"/>
              </a:buBlip>
            </a:pPr>
            <a:r>
              <a:rPr lang="en-US" sz="1800" b="1" dirty="0"/>
              <a:t>„Design your Time to Move</a:t>
            </a:r>
            <a:r>
              <a:rPr lang="ro-RO" sz="1800" dirty="0" smtClean="0"/>
              <a:t>- </a:t>
            </a:r>
            <a:r>
              <a:rPr lang="en-US" sz="1800" dirty="0" err="1"/>
              <a:t>Provocare</a:t>
            </a:r>
            <a:r>
              <a:rPr lang="en-US" sz="1800" dirty="0"/>
              <a:t> de </a:t>
            </a:r>
            <a:r>
              <a:rPr lang="en-US" sz="1800" dirty="0" err="1"/>
              <a:t>ilustrație</a:t>
            </a:r>
            <a:r>
              <a:rPr lang="en-US" sz="1800" dirty="0"/>
              <a:t>/design </a:t>
            </a:r>
            <a:r>
              <a:rPr lang="en-US" sz="1800" dirty="0" err="1"/>
              <a:t>grafic</a:t>
            </a:r>
            <a:endParaRPr lang="en-US" sz="1800" dirty="0"/>
          </a:p>
          <a:p>
            <a:pPr marL="343080" indent="-342720">
              <a:spcAft>
                <a:spcPts val="300"/>
              </a:spcAft>
              <a:buSzPct val="100045"/>
              <a:buBlip>
                <a:blip r:embed="rId3"/>
              </a:buBlip>
            </a:pPr>
            <a:r>
              <a:rPr lang="ro-RO" sz="1800" dirty="0"/>
              <a:t>Pentru cine: tineri de la 13 la 30 de ani</a:t>
            </a:r>
            <a:endParaRPr lang="en-US" sz="1800" dirty="0"/>
          </a:p>
          <a:p>
            <a:r>
              <a:rPr lang="ro-RO" sz="1800" b="1" i="1" dirty="0"/>
              <a:t>Ce să trimiteți:</a:t>
            </a:r>
            <a:endParaRPr lang="en-US" sz="1800" dirty="0"/>
          </a:p>
          <a:p>
            <a:r>
              <a:rPr lang="ro-RO" sz="1800" dirty="0"/>
              <a:t>- </a:t>
            </a:r>
            <a:r>
              <a:rPr lang="vi-VN" sz="1800" dirty="0"/>
              <a:t>1 ilustrație pe format A4 despre descoperirea Europei. Ce te face entuziasmat să călătorești prin Europa? Sunt peisajele? Oamenii? Fiorul întâlnirii cu noi culturi? Ideea de a călători liber între țări?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318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14400" y="1739880"/>
            <a:ext cx="2244960" cy="2248200"/>
          </a:xfrm>
          <a:prstGeom prst="rect">
            <a:avLst/>
          </a:prstGeom>
          <a:ln w="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CustomShape 1"/>
          <p:cNvSpPr/>
          <p:nvPr/>
        </p:nvSpPr>
        <p:spPr>
          <a:xfrm>
            <a:off x="3680640" y="1343520"/>
            <a:ext cx="3538080" cy="50508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o-RO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SONDAJ </a:t>
            </a: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EURODESK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3680640" y="2144520"/>
            <a:ext cx="4540320" cy="16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3"/>
              </a:buBlip>
            </a:pP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Evaluare anuală a experiențelor tinerilor europeni privind căutarea informațiilor despre mobilitate</a:t>
            </a:r>
            <a:endParaRPr lang="en-US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3"/>
              </a:buBlip>
            </a:pP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Urmărește îmbunătățirea serviciilor rețelei Eurodesk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52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4"/>
          <p:cNvSpPr>
            <a:spLocks noGrp="1"/>
          </p:cNvSpPr>
          <p:nvPr>
            <p:ph type="title"/>
          </p:nvPr>
        </p:nvSpPr>
        <p:spPr>
          <a:xfrm>
            <a:off x="628650" y="622300"/>
            <a:ext cx="7886700" cy="787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MISIUNEA</a:t>
            </a:r>
            <a:r>
              <a:rPr lang="ro-RO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NOASTR</a:t>
            </a:r>
            <a:r>
              <a:rPr lang="ro-RO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Ă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7" name="CustomShape 3"/>
          <p:cNvSpPr/>
          <p:nvPr/>
        </p:nvSpPr>
        <p:spPr>
          <a:xfrm>
            <a:off x="791280" y="1692000"/>
            <a:ext cx="3446280" cy="161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o-RO" sz="2000" b="0" strike="noStrike" spc="-1" dirty="0">
                <a:solidFill>
                  <a:srgbClr val="262626"/>
                </a:solidFill>
                <a:latin typeface="Titillium Web Light"/>
                <a:ea typeface="Titillium Web Light"/>
              </a:rPr>
              <a:t>Sensibilizarea tinerilor privind oportunitățile de mobilitate și încurajarea acestora de a deveni cetățeni activi</a:t>
            </a:r>
            <a:endParaRPr lang="en-US" sz="2000" b="0" strike="noStrike" spc="-1" dirty="0">
              <a:latin typeface="Arial"/>
            </a:endParaRPr>
          </a:p>
        </p:txBody>
      </p:sp>
      <p:grpSp>
        <p:nvGrpSpPr>
          <p:cNvPr id="8" name="Group 1"/>
          <p:cNvGrpSpPr/>
          <p:nvPr/>
        </p:nvGrpSpPr>
        <p:grpSpPr>
          <a:xfrm>
            <a:off x="4114800" y="2260800"/>
            <a:ext cx="2572560" cy="1752872"/>
            <a:chOff x="1101960" y="3237840"/>
            <a:chExt cx="2572560" cy="1752872"/>
          </a:xfrm>
        </p:grpSpPr>
        <p:sp>
          <p:nvSpPr>
            <p:cNvPr id="9" name="CustomShape 2"/>
            <p:cNvSpPr/>
            <p:nvPr/>
          </p:nvSpPr>
          <p:spPr>
            <a:xfrm>
              <a:off x="1514160" y="3237840"/>
              <a:ext cx="2160360" cy="175287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o-RO" sz="1800" b="0" strike="noStrike" spc="-1" dirty="0">
                  <a:solidFill>
                    <a:srgbClr val="262626"/>
                  </a:solidFill>
                  <a:latin typeface="Titillium Web Light"/>
                </a:rPr>
                <a:t>Înființată în</a:t>
              </a:r>
              <a:r>
                <a:rPr lang="en-US" sz="1800" b="0" strike="noStrike" spc="-1" dirty="0">
                  <a:solidFill>
                    <a:srgbClr val="262626"/>
                  </a:solidFill>
                  <a:latin typeface="Titillium Web Light"/>
                </a:rPr>
                <a:t> 1990</a:t>
              </a:r>
              <a:endParaRPr lang="en-US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800" b="0" strike="noStrike" spc="-1" dirty="0" smtClean="0">
                  <a:solidFill>
                    <a:srgbClr val="262626"/>
                  </a:solidFill>
                  <a:latin typeface="Titillium Web Light"/>
                </a:rPr>
                <a:t>3</a:t>
              </a:r>
              <a:r>
                <a:rPr lang="ro-RO" sz="1800" b="0" strike="noStrike" spc="-1" dirty="0" smtClean="0">
                  <a:solidFill>
                    <a:srgbClr val="262626"/>
                  </a:solidFill>
                  <a:latin typeface="Titillium Web Light"/>
                </a:rPr>
                <a:t>7</a:t>
              </a:r>
              <a:r>
                <a:rPr lang="en-US" sz="1800" b="0" strike="noStrike" spc="-1" dirty="0" smtClean="0">
                  <a:solidFill>
                    <a:srgbClr val="262626"/>
                  </a:solidFill>
                  <a:latin typeface="Titillium Web Light"/>
                </a:rPr>
                <a:t> </a:t>
              </a:r>
              <a:r>
                <a:rPr lang="ro-RO" sz="1800" b="0" strike="noStrike" spc="-1" dirty="0">
                  <a:solidFill>
                    <a:srgbClr val="262626"/>
                  </a:solidFill>
                  <a:latin typeface="Titillium Web Light"/>
                </a:rPr>
                <a:t>țări</a:t>
              </a:r>
              <a:r>
                <a:rPr lang="en-US" sz="1800" b="0" strike="noStrike" spc="-1" dirty="0">
                  <a:solidFill>
                    <a:srgbClr val="262626"/>
                  </a:solidFill>
                  <a:latin typeface="Titillium Web Light"/>
                </a:rPr>
                <a:t> + EBL</a:t>
              </a:r>
              <a:r>
                <a:rPr dirty="0"/>
                <a:t/>
              </a:r>
              <a:br>
                <a:rPr dirty="0"/>
              </a:br>
              <a:r>
                <a:rPr lang="en-US" sz="1800" b="0" strike="noStrike" spc="-1" dirty="0">
                  <a:solidFill>
                    <a:srgbClr val="262626"/>
                  </a:solidFill>
                  <a:latin typeface="Titillium Web Light"/>
                </a:rPr>
                <a:t>           </a:t>
              </a:r>
              <a:endParaRPr lang="en-US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rgbClr val="262626"/>
                  </a:solidFill>
                  <a:latin typeface="Titillium Web Light"/>
                </a:rPr>
                <a:t>&gt; 1600 </a:t>
              </a:r>
              <a:r>
                <a:rPr lang="en-US" sz="1800" b="0" strike="noStrike" spc="-1" dirty="0" err="1">
                  <a:solidFill>
                    <a:srgbClr val="262626"/>
                  </a:solidFill>
                  <a:latin typeface="Titillium Web Light"/>
                </a:rPr>
                <a:t>multipli</a:t>
              </a:r>
              <a:r>
                <a:rPr lang="ro-RO" sz="1800" b="0" strike="noStrike" spc="-1" dirty="0">
                  <a:solidFill>
                    <a:srgbClr val="262626"/>
                  </a:solidFill>
                  <a:latin typeface="Titillium Web Light"/>
                </a:rPr>
                <a:t>catori</a:t>
              </a:r>
              <a:endParaRPr lang="en-US" sz="1800" b="0" strike="noStrike" spc="-1" dirty="0">
                <a:latin typeface="Arial"/>
              </a:endParaRPr>
            </a:p>
          </p:txBody>
        </p:sp>
        <p:pic>
          <p:nvPicPr>
            <p:cNvPr id="10" name="Picture 3"/>
            <p:cNvPicPr/>
            <p:nvPr/>
          </p:nvPicPr>
          <p:blipFill>
            <a:blip r:embed="rId3"/>
            <a:stretch/>
          </p:blipFill>
          <p:spPr>
            <a:xfrm>
              <a:off x="1108080" y="3855240"/>
              <a:ext cx="290520" cy="282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" name="Picture 10"/>
            <p:cNvPicPr/>
            <p:nvPr/>
          </p:nvPicPr>
          <p:blipFill>
            <a:blip r:embed="rId4"/>
            <a:stretch/>
          </p:blipFill>
          <p:spPr>
            <a:xfrm flipH="1">
              <a:off x="1101960" y="4353120"/>
              <a:ext cx="321840" cy="312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" name="Picture 12"/>
            <p:cNvPicPr/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1145160" y="3308040"/>
              <a:ext cx="253440" cy="2541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3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r putea fi o imagine cu 6 persoane şi text care spune „ANUL EUROPEAN AL TINERETULUI Contribuie la evaluarea interimară a Strategiei Europene pentru Tineret! 23 septembrie 21 octombrie 2022 PORTALUL EUROPEAN PENTRUTINERET eurodesk România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14500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1015963"/>
            <a:ext cx="438838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 perioada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</a:t>
            </a:r>
            <a: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septembrie – 21 octombrie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poți </a:t>
            </a:r>
            <a: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să-ți exprimi părerea despre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𝗦𝘁𝗿𝗮𝘁𝗲𝗴𝗶</a:t>
            </a:r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𝗘𝘂𝗿𝗼</a:t>
            </a:r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peană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𝗽𝗲𝗻𝘁𝗿𝘂 𝗧𝗶𝗻𝗲𝗿𝗲𝘁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(𝟮𝟬𝟭𝟵-𝟮𝟬𝟮𝟳).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Scopul principal al inițiativei este dialogul constant între tineri și factorii de decizie.</a:t>
            </a:r>
            <a:b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 ezita, spune-ți </a:t>
            </a:r>
            <a:r>
              <a:rPr lang="vi-VN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părerea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aici</a:t>
            </a:r>
            <a:r>
              <a:rPr lang="vi-VN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  <a: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vi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https://bit.ly/3RkDb7R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47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3680640" y="1343520"/>
            <a:ext cx="3538080" cy="50508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000000"/>
                </a:solidFill>
                <a:latin typeface="Tahoma"/>
                <a:ea typeface="Tahoma"/>
              </a:rPr>
              <a:t>EURODESK AWARDS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3680640" y="2144520"/>
            <a:ext cx="4540320" cy="20144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101"/>
              <a:buBlip>
                <a:blip r:embed="rId2"/>
              </a:buBlip>
            </a:pP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Proiectul adună cele mai bune practici din rețeaua Eurodesk și le promovează la nivel european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, stakeholder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ilor din UE</a:t>
            </a:r>
            <a:endParaRPr lang="en-US" sz="2000" b="0" strike="noStrike" spc="-1" dirty="0">
              <a:latin typeface="Arial"/>
            </a:endParaRPr>
          </a:p>
          <a:p>
            <a:pPr marL="343080" indent="-342720">
              <a:spcAft>
                <a:spcPts val="601"/>
              </a:spcAft>
              <a:buSzPct val="100101"/>
              <a:buBlip>
                <a:blip r:embed="rId2"/>
              </a:buBlip>
            </a:pPr>
            <a:r>
              <a:rPr lang="en-US" sz="2000" b="1" dirty="0"/>
              <a:t>31 projects from 12 countries competed for 4 prizes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7170" name="Picture 2" descr="Eurodesk Awards 2022: Winners announcement | Eurode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58972"/>
            <a:ext cx="253894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442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3155400" y="756000"/>
            <a:ext cx="2804040" cy="50508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PART</a:t>
            </a:r>
            <a:r>
              <a:rPr lang="ro-RO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ENERIATE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627480" y="1477800"/>
            <a:ext cx="8150040" cy="77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Eurodesk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lucreaz</a:t>
            </a:r>
            <a:r>
              <a:rPr lang="ro-RO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ă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cu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parteneri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pentru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a </a:t>
            </a:r>
            <a:r>
              <a:rPr lang="ro-RO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î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mbun</a:t>
            </a:r>
            <a:r>
              <a:rPr lang="ro-RO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ă</a:t>
            </a:r>
            <a:r>
              <a:rPr lang="en-GB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t</a:t>
            </a:r>
            <a:r>
              <a:rPr lang="ro-RO" sz="18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ăți calitatea serviciilor de informare oferite tinerilor.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6" name="Image 3"/>
          <p:cNvPicPr/>
          <p:nvPr/>
        </p:nvPicPr>
        <p:blipFill>
          <a:blip r:embed="rId2"/>
          <a:stretch/>
        </p:blipFill>
        <p:spPr>
          <a:xfrm>
            <a:off x="925560" y="2536920"/>
            <a:ext cx="1066320" cy="1711440"/>
          </a:xfrm>
          <a:prstGeom prst="rect">
            <a:avLst/>
          </a:prstGeom>
          <a:ln w="0">
            <a:noFill/>
          </a:ln>
        </p:spPr>
      </p:pic>
      <p:pic>
        <p:nvPicPr>
          <p:cNvPr id="7" name="Image 6"/>
          <p:cNvPicPr/>
          <p:nvPr/>
        </p:nvPicPr>
        <p:blipFill>
          <a:blip r:embed="rId3"/>
          <a:stretch/>
        </p:blipFill>
        <p:spPr>
          <a:xfrm>
            <a:off x="2830320" y="2194920"/>
            <a:ext cx="2538000" cy="890640"/>
          </a:xfrm>
          <a:prstGeom prst="rect">
            <a:avLst/>
          </a:prstGeom>
          <a:ln w="0">
            <a:noFill/>
          </a:ln>
        </p:spPr>
      </p:pic>
      <p:pic>
        <p:nvPicPr>
          <p:cNvPr id="8" name="Image 7"/>
          <p:cNvPicPr/>
          <p:nvPr/>
        </p:nvPicPr>
        <p:blipFill>
          <a:blip r:embed="rId4"/>
          <a:stretch/>
        </p:blipFill>
        <p:spPr>
          <a:xfrm>
            <a:off x="5967720" y="2324520"/>
            <a:ext cx="2000160" cy="1078560"/>
          </a:xfrm>
          <a:prstGeom prst="rect">
            <a:avLst/>
          </a:prstGeom>
          <a:ln w="0">
            <a:noFill/>
          </a:ln>
        </p:spPr>
      </p:pic>
      <p:pic>
        <p:nvPicPr>
          <p:cNvPr id="9" name="Image 5"/>
          <p:cNvPicPr/>
          <p:nvPr/>
        </p:nvPicPr>
        <p:blipFill>
          <a:blip r:embed="rId5"/>
          <a:stretch/>
        </p:blipFill>
        <p:spPr>
          <a:xfrm>
            <a:off x="2544840" y="3629880"/>
            <a:ext cx="1263960" cy="1351440"/>
          </a:xfrm>
          <a:prstGeom prst="rect">
            <a:avLst/>
          </a:prstGeom>
          <a:ln w="0">
            <a:noFill/>
          </a:ln>
        </p:spPr>
      </p:pic>
      <p:pic>
        <p:nvPicPr>
          <p:cNvPr id="10" name="Image 9"/>
          <p:cNvPicPr/>
          <p:nvPr/>
        </p:nvPicPr>
        <p:blipFill>
          <a:blip r:embed="rId6"/>
          <a:srcRect r="29095"/>
          <a:stretch/>
        </p:blipFill>
        <p:spPr>
          <a:xfrm>
            <a:off x="4557960" y="3494520"/>
            <a:ext cx="2565000" cy="146520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155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2885400" y="727200"/>
            <a:ext cx="3372840" cy="491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24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GREEN EURODESK</a:t>
            </a:r>
            <a:endParaRPr lang="en-US" sz="2400" b="0" strike="noStrike" spc="-1" dirty="0">
              <a:latin typeface="Arial"/>
            </a:endParaRPr>
          </a:p>
        </p:txBody>
      </p:sp>
      <p:pic>
        <p:nvPicPr>
          <p:cNvPr id="5" name="Google Shape;429;p29"/>
          <p:cNvPicPr/>
          <p:nvPr/>
        </p:nvPicPr>
        <p:blipFill>
          <a:blip r:embed="rId2"/>
          <a:stretch/>
        </p:blipFill>
        <p:spPr>
          <a:xfrm>
            <a:off x="1062000" y="1638720"/>
            <a:ext cx="2067120" cy="2925000"/>
          </a:xfrm>
          <a:prstGeom prst="rect">
            <a:avLst/>
          </a:prstGeom>
          <a:ln w="9525">
            <a:solidFill>
              <a:srgbClr val="404040"/>
            </a:solidFill>
            <a:round/>
          </a:ln>
        </p:spPr>
      </p:pic>
      <p:sp>
        <p:nvSpPr>
          <p:cNvPr id="6" name="CustomShape 3"/>
          <p:cNvSpPr/>
          <p:nvPr/>
        </p:nvSpPr>
        <p:spPr>
          <a:xfrm>
            <a:off x="3537000" y="2240640"/>
            <a:ext cx="4554360" cy="156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1500"/>
              </a:spcAft>
              <a:buSzPct val="100045"/>
              <a:buBlip>
                <a:blip r:embed="rId3"/>
              </a:buBlip>
            </a:pPr>
            <a:r>
              <a:rPr lang="ro-RO" sz="18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În parteneriat cu ERYICA</a:t>
            </a:r>
            <a:endParaRPr lang="en-US" sz="18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1500"/>
              </a:spcAft>
              <a:buSzPct val="100045"/>
              <a:buBlip>
                <a:blip r:embed="rId3"/>
              </a:buBlip>
            </a:pPr>
            <a:r>
              <a:rPr lang="ro-RO" sz="1800" b="0" strike="noStrike" spc="-1" dirty="0">
                <a:solidFill>
                  <a:srgbClr val="262626"/>
                </a:solidFill>
                <a:latin typeface="Tahoma"/>
                <a:ea typeface="Tahoma"/>
              </a:rPr>
              <a:t>Publicație lansată în iunie 2020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955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2885400" y="727200"/>
            <a:ext cx="3372840" cy="491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24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GREEN EURODESK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5728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u="sng" spc="-1" dirty="0">
                <a:solidFill>
                  <a:srgbClr val="0000FF"/>
                </a:solidFill>
                <a:latin typeface="Tahoma"/>
                <a:ea typeface="Tahoma"/>
                <a:hlinkClick r:id="rId2"/>
              </a:rPr>
              <a:t>www.eurodesk.ro</a:t>
            </a:r>
            <a:endParaRPr lang="en-US" spc="-1" dirty="0"/>
          </a:p>
          <a:p>
            <a:r>
              <a:rPr lang="ro-RO" u="sng" spc="-1" dirty="0">
                <a:solidFill>
                  <a:srgbClr val="0000FF"/>
                </a:solidFill>
                <a:latin typeface="Tahoma"/>
                <a:ea typeface="Tahoma"/>
                <a:hlinkClick r:id="rId3"/>
              </a:rPr>
              <a:t>www.eurodesk.eu</a:t>
            </a:r>
            <a:endParaRPr lang="en-US" spc="-1" dirty="0"/>
          </a:p>
          <a:p>
            <a:r>
              <a:rPr lang="ro-RO" u="sng" spc="-1" dirty="0">
                <a:solidFill>
                  <a:srgbClr val="0000FF"/>
                </a:solidFill>
                <a:latin typeface="Tahoma"/>
                <a:ea typeface="Tahoma"/>
                <a:hlinkClick r:id="rId4"/>
              </a:rPr>
              <a:t>http://www.erasmusplus.ro</a:t>
            </a:r>
            <a:r>
              <a:rPr lang="ro-RO" spc="-1" dirty="0">
                <a:latin typeface="Tahoma"/>
                <a:ea typeface="Tahoma"/>
              </a:rPr>
              <a:t> </a:t>
            </a:r>
            <a:endParaRPr lang="en-US" spc="-1" dirty="0"/>
          </a:p>
          <a:p>
            <a:r>
              <a:rPr lang="en-US" u="sng" spc="-1" dirty="0">
                <a:solidFill>
                  <a:srgbClr val="0000FF"/>
                </a:solidFill>
                <a:latin typeface="Tahoma"/>
                <a:ea typeface="Tahoma"/>
                <a:hlinkClick r:id="rId5"/>
              </a:rPr>
              <a:t>https://www.suntsolidar.eu/</a:t>
            </a:r>
            <a:endParaRPr lang="en-US" spc="-1" dirty="0"/>
          </a:p>
          <a:p>
            <a:endParaRPr lang="en-US" spc="-1" dirty="0"/>
          </a:p>
          <a:p>
            <a:r>
              <a:rPr lang="ro-RO" spc="-1" dirty="0">
                <a:solidFill>
                  <a:srgbClr val="404040"/>
                </a:solidFill>
                <a:latin typeface="Tahoma"/>
                <a:ea typeface="Tahoma"/>
              </a:rPr>
              <a:t>Facebook Eurodesk România</a:t>
            </a:r>
            <a:endParaRPr lang="en-US" spc="-1" dirty="0"/>
          </a:p>
          <a:p>
            <a:r>
              <a:rPr lang="en-US" u="sng" spc="-1" dirty="0">
                <a:solidFill>
                  <a:srgbClr val="0000FF"/>
                </a:solidFill>
                <a:latin typeface="Tahoma"/>
                <a:ea typeface="Tahoma"/>
                <a:hlinkClick r:id="rId6"/>
              </a:rPr>
              <a:t>https://www.facebook.com/eurodesk.romania</a:t>
            </a:r>
            <a:r>
              <a:rPr lang="en-US" u="sng" spc="-1" dirty="0" smtClean="0">
                <a:solidFill>
                  <a:srgbClr val="0000FF"/>
                </a:solidFill>
                <a:latin typeface="Tahoma"/>
                <a:ea typeface="Tahoma"/>
                <a:hlinkClick r:id="rId6"/>
              </a:rPr>
              <a:t>/</a:t>
            </a:r>
            <a:endParaRPr lang="en-US" u="sng" spc="-1" dirty="0" smtClean="0">
              <a:solidFill>
                <a:srgbClr val="0000FF"/>
              </a:solidFill>
              <a:latin typeface="Tahoma"/>
              <a:ea typeface="Tahoma"/>
            </a:endParaRPr>
          </a:p>
          <a:p>
            <a:endParaRPr lang="en-US" u="sng" spc="-1" dirty="0">
              <a:solidFill>
                <a:srgbClr val="0000FF"/>
              </a:solidFill>
              <a:latin typeface="Tahoma"/>
              <a:ea typeface="Tahoma"/>
            </a:endParaRPr>
          </a:p>
          <a:p>
            <a:r>
              <a:rPr lang="en-US" spc="-1" dirty="0" smtClean="0">
                <a:solidFill>
                  <a:schemeClr val="tx1"/>
                </a:solidFill>
                <a:latin typeface="Tahoma"/>
                <a:ea typeface="Tahoma"/>
              </a:rPr>
              <a:t>Facebook </a:t>
            </a:r>
            <a:r>
              <a:rPr lang="en-US" spc="-1" dirty="0" err="1" smtClean="0">
                <a:solidFill>
                  <a:schemeClr val="tx1"/>
                </a:solidFill>
                <a:latin typeface="Tahoma"/>
                <a:ea typeface="Tahoma"/>
              </a:rPr>
              <a:t>Satu</a:t>
            </a:r>
            <a:r>
              <a:rPr lang="en-US" spc="-1" dirty="0" smtClean="0">
                <a:solidFill>
                  <a:schemeClr val="tx1"/>
                </a:solidFill>
                <a:latin typeface="Tahoma"/>
                <a:ea typeface="Tahoma"/>
              </a:rPr>
              <a:t> Mare</a:t>
            </a:r>
          </a:p>
          <a:p>
            <a:r>
              <a:rPr lang="en-US" spc="-1" dirty="0">
                <a:solidFill>
                  <a:schemeClr val="tx1"/>
                </a:solidFill>
                <a:hlinkClick r:id="rId7"/>
              </a:rPr>
              <a:t>https://</a:t>
            </a:r>
            <a:r>
              <a:rPr lang="en-US" spc="-1" dirty="0" smtClean="0">
                <a:solidFill>
                  <a:schemeClr val="tx1"/>
                </a:solidFill>
                <a:hlinkClick r:id="rId7"/>
              </a:rPr>
              <a:t>www.facebook.com/satumare.erasmus.5</a:t>
            </a:r>
            <a:r>
              <a:rPr lang="en-US" spc="-1" dirty="0" smtClean="0">
                <a:solidFill>
                  <a:schemeClr val="tx1"/>
                </a:solidFill>
              </a:rPr>
              <a:t> </a:t>
            </a:r>
            <a:endParaRPr lang="en-US" spc="-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214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istemul privat partener de nădejde al sistemului medical public din  România! - Simpozion Medical.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12365"/>
            <a:ext cx="3288534" cy="328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1"/>
          <p:cNvSpPr/>
          <p:nvPr/>
        </p:nvSpPr>
        <p:spPr>
          <a:xfrm>
            <a:off x="3048000" y="799045"/>
            <a:ext cx="637776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o-RO" sz="2700" b="1" strike="noStrike" spc="-1" dirty="0">
                <a:solidFill>
                  <a:schemeClr val="tx1"/>
                </a:solidFill>
                <a:latin typeface="Tahoma"/>
                <a:ea typeface="Tahoma"/>
              </a:rPr>
              <a:t>MULȚUMIM PENTRU </a:t>
            </a:r>
            <a:endParaRPr lang="en-US" sz="2700" b="0" strike="noStrike" spc="-1" dirty="0">
              <a:solidFill>
                <a:schemeClr val="tx1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o-RO" sz="2700" b="1" strike="noStrike" spc="-1" dirty="0">
                <a:solidFill>
                  <a:schemeClr val="tx1"/>
                </a:solidFill>
                <a:latin typeface="Tahoma"/>
                <a:ea typeface="Tahoma"/>
              </a:rPr>
              <a:t>ATENȚIA ACORDATĂ</a:t>
            </a:r>
            <a:r>
              <a:rPr lang="en-GB" sz="2700" b="1" strike="noStrike" spc="-1" dirty="0">
                <a:solidFill>
                  <a:schemeClr val="tx1"/>
                </a:solidFill>
                <a:latin typeface="Tahoma"/>
                <a:ea typeface="Tahoma"/>
              </a:rPr>
              <a:t>!</a:t>
            </a:r>
            <a:endParaRPr lang="en-US" sz="27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36786"/>
            <a:ext cx="2705964" cy="382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5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o-RO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CE FACE</a:t>
            </a: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 EURODESK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502200" y="1645200"/>
            <a:ext cx="8114400" cy="304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Activăți de informare, susținere și comunicare, având ca prioritate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: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1800"/>
              </a:spcAft>
              <a:buClr>
                <a:srgbClr val="F8B319"/>
              </a:buClr>
              <a:buFont typeface="Calibri"/>
              <a:buAutoNum type="arabicParenR"/>
            </a:pPr>
            <a:r>
              <a:rPr lang="en-GB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Erasmus+</a:t>
            </a:r>
            <a:r>
              <a:rPr lang="ro-RO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 și alte programe și inițiative UE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,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incl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usiv Corpul E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uropean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de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Solidarit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ate și DiscoverEU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. </a:t>
            </a: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1800"/>
              </a:spcAft>
              <a:buClr>
                <a:srgbClr val="F8B319"/>
              </a:buClr>
              <a:buFont typeface="Calibri"/>
              <a:buAutoNum type="arabicParenR"/>
            </a:pPr>
            <a:r>
              <a:rPr lang="ro-RO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Încurajează și</a:t>
            </a:r>
            <a:r>
              <a:rPr lang="en-GB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 promo</a:t>
            </a:r>
            <a:r>
              <a:rPr lang="ro-RO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vează </a:t>
            </a:r>
            <a:r>
              <a:rPr lang="en-GB" sz="1800" b="1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i</a:t>
            </a:r>
            <a:r>
              <a:rPr lang="ro-RO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mplicarea și participarea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tinerilor în procesul de luare a deciziilor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;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incl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usiv dialogul </a:t>
            </a:r>
            <a:r>
              <a:rPr lang="en-US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cu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tiner</a:t>
            </a:r>
            <a:r>
              <a:rPr lang="en-US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ii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1800"/>
              </a:spcAft>
              <a:buClr>
                <a:srgbClr val="F8B319"/>
              </a:buClr>
              <a:buFont typeface="Calibri"/>
              <a:buAutoNum type="arabicParenR"/>
            </a:pPr>
            <a:r>
              <a:rPr lang="en-GB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Inform</a:t>
            </a:r>
            <a:r>
              <a:rPr lang="ro-RO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ează tinerii despre </a:t>
            </a:r>
            <a:r>
              <a:rPr lang="en-GB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op</a:t>
            </a:r>
            <a:r>
              <a:rPr lang="ro-RO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ortunități</a:t>
            </a:r>
            <a:r>
              <a:rPr lang="en-GB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de mobilitate în domeniile educației, formării și tineretului conform priorităților Strategiei pentru tineret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a UE</a:t>
            </a:r>
            <a:r>
              <a:rPr lang="en-US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.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6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065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CE FACE EURODESK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532982" y="1485900"/>
            <a:ext cx="8027280" cy="351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  <a:tabLst>
                <a:tab pos="0" algn="l"/>
              </a:tabLst>
            </a:pP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Implementare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obiective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:</a:t>
            </a: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1800"/>
              </a:spcAft>
              <a:buClr>
                <a:srgbClr val="F8B319"/>
              </a:buClr>
              <a:buFont typeface="Calibri"/>
              <a:buAutoNum type="arabicParenR"/>
              <a:tabLst>
                <a:tab pos="0" algn="l"/>
              </a:tabLst>
            </a:pPr>
            <a:r>
              <a:rPr lang="en-GB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O re</a:t>
            </a:r>
            <a:r>
              <a:rPr lang="ro-RO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ț</a:t>
            </a:r>
            <a:r>
              <a:rPr lang="en-GB" sz="1800" b="1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ea</a:t>
            </a:r>
            <a:r>
              <a:rPr lang="en-GB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de multiplicatori </a:t>
            </a:r>
            <a:r>
              <a:rPr lang="en-GB" sz="1800" b="1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Eurodesk</a:t>
            </a:r>
            <a:r>
              <a:rPr lang="en-GB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pentru a sensibiliza tinerii privind oportunitățile de mobilitate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, 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în special pe cei cu oportunități reduse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1800"/>
              </a:spcAft>
              <a:buClr>
                <a:srgbClr val="F8B319"/>
              </a:buClr>
              <a:buFont typeface="Calibri"/>
              <a:buAutoNum type="arabicParenR"/>
              <a:tabLst>
                <a:tab pos="0" algn="l"/>
              </a:tabLst>
            </a:pPr>
            <a:r>
              <a:rPr lang="ro-RO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Servicii de informare de calitate și focusate pe tineri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prin intermediul Portalului european pentru tineret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și altor canale relevante de informare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.</a:t>
            </a: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1800"/>
              </a:spcAft>
              <a:buClr>
                <a:srgbClr val="F8B319"/>
              </a:buClr>
              <a:buFont typeface="Calibri"/>
              <a:buAutoNum type="arabicParenR"/>
              <a:tabLst>
                <a:tab pos="0" algn="l"/>
              </a:tabLst>
            </a:pPr>
            <a:r>
              <a:rPr lang="ro-RO" sz="18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O rețea europeană cu o bună coordonare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pentru a îmbunătăți calitatea și raportul cost-eficiență al serviciilor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; of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eră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peer learning &amp;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suport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.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6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31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847800" y="1513440"/>
            <a:ext cx="3770280" cy="2838600"/>
            <a:chOff x="847800" y="1513440"/>
            <a:chExt cx="3770280" cy="2838600"/>
          </a:xfrm>
        </p:grpSpPr>
        <p:sp>
          <p:nvSpPr>
            <p:cNvPr id="5" name="CustomShape 2"/>
            <p:cNvSpPr/>
            <p:nvPr/>
          </p:nvSpPr>
          <p:spPr>
            <a:xfrm>
              <a:off x="847800" y="1513440"/>
              <a:ext cx="1372680" cy="1372680"/>
            </a:xfrm>
            <a:prstGeom prst="parallelogram">
              <a:avLst>
                <a:gd name="adj" fmla="val 25000"/>
              </a:avLst>
            </a:prstGeom>
            <a:blipFill rotWithShape="0">
              <a:blip r:embed="rId2"/>
              <a:srcRect l="2844" t="1276" r="2589" b="4158"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3"/>
            <p:cNvSpPr/>
            <p:nvPr/>
          </p:nvSpPr>
          <p:spPr>
            <a:xfrm>
              <a:off x="1967400" y="1513440"/>
              <a:ext cx="1372680" cy="1372680"/>
            </a:xfrm>
            <a:prstGeom prst="parallelogram">
              <a:avLst>
                <a:gd name="adj" fmla="val 25000"/>
              </a:avLst>
            </a:prstGeom>
            <a:blipFill rotWithShape="0">
              <a:blip r:embed="rId3"/>
              <a:srcRect r="3581" b="3581"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4"/>
            <p:cNvSpPr/>
            <p:nvPr/>
          </p:nvSpPr>
          <p:spPr>
            <a:xfrm>
              <a:off x="3086640" y="1513440"/>
              <a:ext cx="1372680" cy="1372680"/>
            </a:xfrm>
            <a:prstGeom prst="parallelogram">
              <a:avLst>
                <a:gd name="adj" fmla="val 25000"/>
              </a:avLst>
            </a:prstGeom>
            <a:blipFill rotWithShape="0">
              <a:blip r:embed="rId4"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5"/>
            <p:cNvSpPr/>
            <p:nvPr/>
          </p:nvSpPr>
          <p:spPr>
            <a:xfrm>
              <a:off x="988920" y="2979360"/>
              <a:ext cx="1372680" cy="1372680"/>
            </a:xfrm>
            <a:prstGeom prst="parallelogram">
              <a:avLst>
                <a:gd name="adj" fmla="val 25000"/>
              </a:avLst>
            </a:prstGeom>
            <a:blipFill rotWithShape="0">
              <a:blip r:embed="rId5"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6"/>
            <p:cNvSpPr/>
            <p:nvPr/>
          </p:nvSpPr>
          <p:spPr>
            <a:xfrm>
              <a:off x="2126160" y="2979360"/>
              <a:ext cx="1372680" cy="1372680"/>
            </a:xfrm>
            <a:prstGeom prst="parallelogram">
              <a:avLst>
                <a:gd name="adj" fmla="val 25000"/>
              </a:avLst>
            </a:prstGeom>
            <a:blipFill rotWithShape="0">
              <a:blip r:embed="rId6"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7"/>
            <p:cNvSpPr/>
            <p:nvPr/>
          </p:nvSpPr>
          <p:spPr>
            <a:xfrm>
              <a:off x="3245400" y="2979360"/>
              <a:ext cx="1372680" cy="1372680"/>
            </a:xfrm>
            <a:prstGeom prst="parallelogram">
              <a:avLst>
                <a:gd name="adj" fmla="val 25000"/>
              </a:avLst>
            </a:prstGeom>
            <a:blipFill rotWithShape="0">
              <a:blip r:embed="rId7"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" name="CustomShape 9"/>
          <p:cNvSpPr/>
          <p:nvPr/>
        </p:nvSpPr>
        <p:spPr>
          <a:xfrm>
            <a:off x="4821480" y="979560"/>
            <a:ext cx="2950560" cy="5054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BRUSSELS LINK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2" name="CustomShape 8"/>
          <p:cNvSpPr/>
          <p:nvPr/>
        </p:nvSpPr>
        <p:spPr>
          <a:xfrm>
            <a:off x="4821480" y="1687680"/>
            <a:ext cx="3661560" cy="320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EBL </a:t>
            </a:r>
            <a:r>
              <a:rPr lang="en-GB" sz="17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este</a:t>
            </a:r>
            <a:r>
              <a:rPr lang="en-GB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organism</a:t>
            </a: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u</a:t>
            </a:r>
            <a:r>
              <a:rPr lang="en-GB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l care </a:t>
            </a:r>
            <a:r>
              <a:rPr lang="en-GB" sz="17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coordoneaz</a:t>
            </a: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ă rețeaua.</a:t>
            </a:r>
            <a:r>
              <a:rPr lang="en-GB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EBL</a:t>
            </a:r>
            <a:r>
              <a:rPr lang="en-GB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:</a:t>
            </a:r>
            <a:endParaRPr lang="en-US" sz="17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buSzPct val="100000"/>
              <a:buBlip>
                <a:blip r:embed="rId8"/>
              </a:buBlip>
            </a:pP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Asigură suport tehnic</a:t>
            </a:r>
            <a:endParaRPr lang="en-US" sz="17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buSzPct val="100000"/>
              <a:buBlip>
                <a:blip r:embed="rId8"/>
              </a:buBlip>
            </a:pP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Gestionează instrumentele</a:t>
            </a:r>
            <a:r>
              <a:rPr lang="en-GB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digital</a:t>
            </a: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e</a:t>
            </a:r>
            <a:endParaRPr lang="en-US" sz="17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buSzPct val="100000"/>
              <a:buBlip>
                <a:blip r:embed="rId8"/>
              </a:buBlip>
            </a:pPr>
            <a:r>
              <a:rPr lang="en-GB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Monitor</a:t>
            </a: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izează</a:t>
            </a:r>
            <a:r>
              <a:rPr lang="en-GB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&amp; </a:t>
            </a: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oferă</a:t>
            </a:r>
            <a:r>
              <a:rPr lang="en-GB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info</a:t>
            </a: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rmații</a:t>
            </a:r>
            <a:endParaRPr lang="en-US" sz="17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buSzPct val="100000"/>
              <a:buBlip>
                <a:blip r:embed="rId8"/>
              </a:buBlip>
            </a:pP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Asigură formarea pentru rețea</a:t>
            </a:r>
            <a:endParaRPr lang="en-US" sz="17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buSzPct val="100000"/>
              <a:buBlip>
                <a:blip r:embed="rId8"/>
              </a:buBlip>
            </a:pP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Gestionează </a:t>
            </a:r>
            <a:r>
              <a:rPr lang="en-GB" sz="17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comunica</a:t>
            </a: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rea</a:t>
            </a:r>
            <a:endParaRPr lang="en-US" sz="17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buSzPct val="100000"/>
              <a:buBlip>
                <a:blip r:embed="rId8"/>
              </a:buBlip>
            </a:pP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Este p</a:t>
            </a:r>
            <a:r>
              <a:rPr lang="en-GB" sz="17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artner</a:t>
            </a:r>
            <a:r>
              <a:rPr lang="en-GB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17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al organismelor UE</a:t>
            </a:r>
            <a:endParaRPr lang="en-US" sz="1700" b="0" strike="noStrike" spc="-1" dirty="0">
              <a:latin typeface="Arial"/>
            </a:endParaRPr>
          </a:p>
        </p:txBody>
      </p:sp>
      <p:pic>
        <p:nvPicPr>
          <p:cNvPr id="13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981000" y="1695600"/>
            <a:ext cx="3590640" cy="2393280"/>
          </a:xfrm>
          <a:prstGeom prst="roundRect">
            <a:avLst>
              <a:gd name="adj" fmla="val 8649"/>
            </a:avLst>
          </a:prstGeom>
          <a:blipFill rotWithShape="0">
            <a:blip r:embed="rId2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3"/>
          <p:cNvSpPr/>
          <p:nvPr/>
        </p:nvSpPr>
        <p:spPr>
          <a:xfrm>
            <a:off x="4876920" y="875160"/>
            <a:ext cx="3517200" cy="50508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o-RO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CENTRE </a:t>
            </a: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NA</a:t>
            </a:r>
            <a:r>
              <a:rPr lang="ro-RO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Ț</a:t>
            </a:r>
            <a:r>
              <a:rPr lang="en-GB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IONAL</a:t>
            </a:r>
            <a:r>
              <a:rPr lang="ro-RO" sz="2400" b="1" strike="noStrike" spc="-1">
                <a:solidFill>
                  <a:srgbClr val="404040"/>
                </a:solidFill>
                <a:latin typeface="Tahoma"/>
                <a:ea typeface="Tahoma"/>
              </a:rPr>
              <a:t>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4876920" y="1574640"/>
            <a:ext cx="3645720" cy="336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Lucrează cu multiplicatorii din rețeaua națională, cărora le furnizează informații actualizate privind oportunități și servicii pentru tineri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:</a:t>
            </a:r>
            <a:endParaRPr lang="en-US" sz="20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601"/>
              </a:spcAft>
              <a:buSzPct val="100045"/>
              <a:buBlip>
                <a:blip r:embed="rId3"/>
              </a:buBlip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Rețea</a:t>
            </a: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601"/>
              </a:spcAft>
              <a:buSzPct val="100045"/>
              <a:buBlip>
                <a:blip r:embed="rId3"/>
              </a:buBlip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Suport t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ehnic</a:t>
            </a: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601"/>
              </a:spcAft>
              <a:buSzPct val="100045"/>
              <a:buBlip>
                <a:blip r:embed="rId3"/>
              </a:buBlip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Întâlniri n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a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ționale</a:t>
            </a: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601"/>
              </a:spcAft>
              <a:buSzPct val="100045"/>
              <a:buBlip>
                <a:blip r:embed="rId3"/>
              </a:buBlip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Oportunități de formare</a:t>
            </a: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601"/>
              </a:spcAft>
              <a:buSzPct val="100045"/>
              <a:buBlip>
                <a:blip r:embed="rId3"/>
              </a:buBlip>
            </a:pP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Campa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nii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75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975960" y="1695600"/>
            <a:ext cx="3587040" cy="2381760"/>
          </a:xfrm>
          <a:prstGeom prst="roundRect">
            <a:avLst>
              <a:gd name="adj" fmla="val 8649"/>
            </a:avLst>
          </a:prstGeom>
          <a:blipFill rotWithShape="0">
            <a:blip r:embed="rId2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3"/>
          <p:cNvSpPr/>
          <p:nvPr/>
        </p:nvSpPr>
        <p:spPr>
          <a:xfrm>
            <a:off x="5074200" y="987480"/>
            <a:ext cx="3093480" cy="50508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MULTIPLI</a:t>
            </a:r>
            <a:r>
              <a:rPr lang="ro-RO" sz="24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CATORI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5074200" y="1695600"/>
            <a:ext cx="3318840" cy="30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en-GB" sz="20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Eurodesk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reuneşte diferite tipuri de birouri locale care furnizează informaţii pentru tineri</a:t>
            </a:r>
            <a:r>
              <a:rPr lang="en-GB" sz="20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:</a:t>
            </a:r>
            <a:endParaRPr lang="en-US" sz="20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601"/>
              </a:spcAft>
              <a:buSzPct val="100045"/>
              <a:buBlip>
                <a:blip r:embed="rId3"/>
              </a:buBlip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ONG-uri de tineret</a:t>
            </a: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601"/>
              </a:spcAft>
              <a:buSzPct val="100045"/>
              <a:buBlip>
                <a:blip r:embed="rId3"/>
              </a:buBlip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Centre de i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nforma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re</a:t>
            </a: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601"/>
              </a:spcAft>
              <a:buSzPct val="100045"/>
              <a:buBlip>
                <a:blip r:embed="rId3"/>
              </a:buBlip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Instituții l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ocal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e</a:t>
            </a: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601"/>
              </a:spcAft>
              <a:buSzPct val="100045"/>
              <a:buBlip>
                <a:blip r:embed="rId3"/>
              </a:buBlip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Ș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c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oli și</a:t>
            </a:r>
            <a:r>
              <a:rPr lang="en-GB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en-GB" sz="18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universit</a:t>
            </a: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ăți</a:t>
            </a:r>
            <a:endParaRPr lang="en-US" sz="1800" b="0" strike="noStrike" spc="-1" dirty="0">
              <a:latin typeface="Arial"/>
            </a:endParaRPr>
          </a:p>
          <a:p>
            <a:pPr marL="699480" lvl="1" indent="-342720">
              <a:lnSpc>
                <a:spcPct val="100000"/>
              </a:lnSpc>
              <a:spcAft>
                <a:spcPts val="601"/>
              </a:spcAft>
              <a:buSzPct val="100045"/>
              <a:buBlip>
                <a:blip r:embed="rId3"/>
              </a:buBlip>
            </a:pPr>
            <a:r>
              <a:rPr lang="ro-RO" sz="18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Alți parteneri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11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5074200" y="840600"/>
            <a:ext cx="1492560" cy="50544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8B3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o-RO" sz="24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DE CE</a:t>
            </a:r>
            <a:r>
              <a:rPr lang="en-GB" sz="2400" b="1" strike="noStrike" spc="-1" dirty="0">
                <a:solidFill>
                  <a:srgbClr val="404040"/>
                </a:solidFill>
                <a:latin typeface="Tahoma"/>
                <a:ea typeface="Tahoma"/>
              </a:rPr>
              <a:t>?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5074200" y="1548720"/>
            <a:ext cx="3318840" cy="34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000"/>
              <a:buBlip>
                <a:blip r:embed="rId2"/>
              </a:buBlip>
            </a:pPr>
            <a:r>
              <a:rPr lang="ro-RO" sz="19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Mobilitățile de învățare au un impact enorm asupra capacității de inserție profesională a tinerilor cu oportunități reduse</a:t>
            </a:r>
            <a:endParaRPr lang="en-US" sz="19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000"/>
              <a:buBlip>
                <a:blip r:embed="rId2"/>
              </a:buBlip>
            </a:pPr>
            <a:r>
              <a:rPr lang="ro-RO" sz="19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Dar accesul la programe de mobilitate este inegal</a:t>
            </a:r>
            <a:endParaRPr lang="en-US" sz="19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SzPct val="100000"/>
              <a:buBlip>
                <a:blip r:embed="rId2"/>
              </a:buBlip>
            </a:pPr>
            <a:r>
              <a:rPr lang="en-GB" sz="19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= </a:t>
            </a:r>
            <a:r>
              <a:rPr lang="en-GB" sz="1900" b="0" strike="noStrike" spc="-1" dirty="0" err="1">
                <a:solidFill>
                  <a:srgbClr val="404040"/>
                </a:solidFill>
                <a:latin typeface="Tahoma"/>
                <a:ea typeface="Tahoma"/>
              </a:rPr>
              <a:t>Eurodesk</a:t>
            </a:r>
            <a:r>
              <a:rPr lang="en-GB" sz="19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 </a:t>
            </a:r>
            <a:r>
              <a:rPr lang="ro-RO" sz="1900" b="0" strike="noStrike" spc="-1" dirty="0">
                <a:solidFill>
                  <a:srgbClr val="404040"/>
                </a:solidFill>
                <a:latin typeface="Tahoma"/>
                <a:ea typeface="Tahoma"/>
              </a:rPr>
              <a:t>are un rol crucial privind furnizarea de informații pentru toți tinerii</a:t>
            </a:r>
            <a:endParaRPr lang="en-US" sz="1900" b="0" strike="noStrike" spc="-1" dirty="0">
              <a:latin typeface="Arial"/>
            </a:endParaRPr>
          </a:p>
        </p:txBody>
      </p:sp>
      <p:pic>
        <p:nvPicPr>
          <p:cNvPr id="1026" name="Picture 2" descr="Tablou canvas: Harta veche si bus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95314"/>
            <a:ext cx="3781568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Work\Desktop\Eurodesk 2020\2020\eurodesk-logo_end_of_90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44" y="4610100"/>
            <a:ext cx="773140" cy="5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279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1008</Words>
  <Application>Microsoft Office PowerPoint</Application>
  <PresentationFormat>On-screen Show (16:10)</PresentationFormat>
  <Paragraphs>164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Tahoma</vt:lpstr>
      <vt:lpstr>StarSymbol</vt:lpstr>
      <vt:lpstr>Titillium Web Light</vt:lpstr>
      <vt:lpstr>Calibri</vt:lpstr>
      <vt:lpstr>Office Theme</vt:lpstr>
      <vt:lpstr>TIME TO MOVE</vt:lpstr>
      <vt:lpstr>PowerPoint Presentation</vt:lpstr>
      <vt:lpstr>MISIUNEA NOASTRĂ</vt:lpstr>
      <vt:lpstr>CE FACE EURODESK</vt:lpstr>
      <vt:lpstr>CE FACE EURODESK</vt:lpstr>
      <vt:lpstr>PowerPoint Presentation</vt:lpstr>
      <vt:lpstr>PowerPoint Presentation</vt:lpstr>
      <vt:lpstr>PowerPoint Presentation</vt:lpstr>
      <vt:lpstr>PowerPoint Presentation</vt:lpstr>
      <vt:lpstr>EURODESK în cifre</vt:lpstr>
      <vt:lpstr>INFORMARE ONLINE </vt:lpstr>
      <vt:lpstr>INSTRUMENTE ONLINE EURODESK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PROGRAME ȘI INIȚIATIVE EUROPENE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Work</dc:creator>
  <cp:lastModifiedBy>MIHAELA</cp:lastModifiedBy>
  <cp:revision>12</cp:revision>
  <dcterms:modified xsi:type="dcterms:W3CDTF">2022-11-14T06:34:42Z</dcterms:modified>
</cp:coreProperties>
</file>