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3" r:id="rId2"/>
    <p:sldId id="266" r:id="rId3"/>
    <p:sldId id="284" r:id="rId4"/>
    <p:sldId id="285" r:id="rId5"/>
    <p:sldId id="288" r:id="rId6"/>
    <p:sldId id="289" r:id="rId7"/>
    <p:sldId id="279" r:id="rId8"/>
    <p:sldId id="272" r:id="rId9"/>
    <p:sldId id="293" r:id="rId10"/>
    <p:sldId id="286" r:id="rId11"/>
    <p:sldId id="294" r:id="rId12"/>
    <p:sldId id="291" r:id="rId13"/>
    <p:sldId id="292" r:id="rId14"/>
    <p:sldId id="290" r:id="rId15"/>
    <p:sldId id="277" r:id="rId16"/>
    <p:sldId id="278" r:id="rId17"/>
    <p:sldId id="261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FD4"/>
    <a:srgbClr val="F4C62B"/>
    <a:srgbClr val="F9B315"/>
    <a:srgbClr val="E1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22" autoAdjust="0"/>
    <p:restoredTop sz="94617"/>
  </p:normalViewPr>
  <p:slideViewPr>
    <p:cSldViewPr snapToGrid="0" snapToObjects="1">
      <p:cViewPr varScale="1">
        <p:scale>
          <a:sx n="98" d="100"/>
          <a:sy n="98" d="100"/>
        </p:scale>
        <p:origin x="1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AEE73-EE4B-7B49-9FB4-EC8AEA9C2BAC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DF606-0C91-5B4D-A000-096DD99BD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F9F2C-5F79-495A-86F6-3B94A4163B30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21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76CA1-3029-154A-8FCA-AD5DF9CDC5FC}" type="datetimeFigureOut">
              <a:rPr lang="en-GB" smtClean="0"/>
              <a:pPr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CA61E-F4DA-9845-B968-927BB0F7E2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emf"/><Relationship Id="rId3" Type="http://schemas.openxmlformats.org/officeDocument/2006/relationships/image" Target="../media/image2.emf"/><Relationship Id="rId7" Type="http://schemas.openxmlformats.org/officeDocument/2006/relationships/hyperlink" Target="http://europa.eu/youth/splash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desk.eu/" TargetMode="External"/><Relationship Id="rId11" Type="http://schemas.openxmlformats.org/officeDocument/2006/relationships/image" Target="../media/image6.emf"/><Relationship Id="rId5" Type="http://schemas.openxmlformats.org/officeDocument/2006/relationships/hyperlink" Target="http://timetomove.eurodesk.eu/ro/" TargetMode="External"/><Relationship Id="rId15" Type="http://schemas.openxmlformats.org/officeDocument/2006/relationships/image" Target="../media/image7.emf"/><Relationship Id="rId10" Type="http://schemas.openxmlformats.org/officeDocument/2006/relationships/image" Target="../media/image9.emf"/><Relationship Id="rId4" Type="http://schemas.openxmlformats.org/officeDocument/2006/relationships/hyperlink" Target="http://timetomove.eurodesk.eu/" TargetMode="External"/><Relationship Id="rId9" Type="http://schemas.openxmlformats.org/officeDocument/2006/relationships/image" Target="../media/image4.emf"/><Relationship Id="rId1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hyperlink" Target="mailto:eurodeskro@eurodesk.eu" TargetMode="External"/><Relationship Id="rId4" Type="http://schemas.openxmlformats.org/officeDocument/2006/relationships/hyperlink" Target="http://www.eurodesk.ro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eurodesk.romania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://www.erasmusplus.ro/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urodesk.eu/" TargetMode="External"/><Relationship Id="rId11" Type="http://schemas.openxmlformats.org/officeDocument/2006/relationships/image" Target="../media/image8.emf"/><Relationship Id="rId5" Type="http://schemas.openxmlformats.org/officeDocument/2006/relationships/hyperlink" Target="http://www.eurodesk.ro" TargetMode="External"/><Relationship Id="rId10" Type="http://schemas.openxmlformats.org/officeDocument/2006/relationships/hyperlink" Target="mailto:eurodeskro@eurodesk.eu" TargetMode="External"/><Relationship Id="rId4" Type="http://schemas.openxmlformats.org/officeDocument/2006/relationships/hyperlink" Target="mailto:simona.jianu@eurodesk.eu" TargetMode="External"/><Relationship Id="rId9" Type="http://schemas.openxmlformats.org/officeDocument/2006/relationships/hyperlink" Target="https://groups.yahoo.com/groups/eurodesk_inf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.emf"/><Relationship Id="rId7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14" y="1561214"/>
            <a:ext cx="3735572" cy="3735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184" y="919700"/>
            <a:ext cx="1190766" cy="1097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619" y="2603380"/>
            <a:ext cx="541084" cy="6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949" y="4008384"/>
            <a:ext cx="807092" cy="1044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141" y="3078125"/>
            <a:ext cx="990304" cy="990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292" y="1318833"/>
            <a:ext cx="1488257" cy="111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4547" y="2675043"/>
            <a:ext cx="1113276" cy="806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6551" y="4809299"/>
            <a:ext cx="1010818" cy="645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532" y="3631593"/>
            <a:ext cx="915424" cy="626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6703" y="4566877"/>
            <a:ext cx="1990450" cy="536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96" y="919700"/>
            <a:ext cx="1002653" cy="1002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39" y="1436672"/>
            <a:ext cx="1339698" cy="13396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4228214" y="190500"/>
            <a:ext cx="3735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Încearcă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1176953"/>
            <a:ext cx="10349024" cy="5085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1488" y="486695"/>
            <a:ext cx="10349023" cy="690259"/>
          </a:xfrm>
          <a:prstGeom prst="rect">
            <a:avLst/>
          </a:prstGeom>
          <a:solidFill>
            <a:srgbClr val="E3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Visitează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timetomove.eurodesk.eu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pentru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descoperi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evenimente</a:t>
            </a:r>
            <a:r>
              <a:rPr lang="en-US" b="1" dirty="0" smtClean="0">
                <a:solidFill>
                  <a:schemeClr val="bg1"/>
                </a:solidFill>
              </a:rPr>
              <a:t> din </a:t>
            </a:r>
            <a:r>
              <a:rPr lang="en-US" b="1" dirty="0" err="1" smtClean="0">
                <a:solidFill>
                  <a:schemeClr val="bg1"/>
                </a:solidFill>
              </a:rPr>
              <a:t>toată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Europa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88" y="1176954"/>
            <a:ext cx="10349023" cy="528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37145" y="990600"/>
            <a:ext cx="7997455" cy="3987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tx1"/>
              </a:solidFill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37144" y="990601"/>
            <a:ext cx="7997455" cy="1765300"/>
          </a:xfrm>
          <a:prstGeom prst="rect">
            <a:avLst/>
          </a:prstGeom>
          <a:solidFill>
            <a:srgbClr val="E3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#timetomove2017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7144" y="2755900"/>
            <a:ext cx="7997455" cy="222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Participă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la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activitățile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Time to Move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și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folosește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hashtag-ul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Time to Move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atunci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când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încarci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fotografiile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pe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Facebook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sau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a typeface="Baloo" charset="0"/>
                <a:cs typeface="Baloo" charset="0"/>
              </a:rPr>
              <a:t>Instagram</a:t>
            </a:r>
            <a:r>
              <a:rPr lang="en-GB" sz="2400" dirty="0" smtClean="0">
                <a:solidFill>
                  <a:schemeClr val="tx1"/>
                </a:solidFill>
                <a:ea typeface="Baloo" charset="0"/>
                <a:cs typeface="Baloo" charset="0"/>
              </a:rPr>
              <a:t>.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06" y="2048670"/>
            <a:ext cx="2169893" cy="14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8200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407346"/>
            <a:ext cx="8304027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ea typeface="Baloo" charset="0"/>
                <a:cs typeface="Baloo" charset="0"/>
                <a:hlinkClick r:id="rId4"/>
              </a:rPr>
              <a:t>http://timetomove.eurodesk.eu/</a:t>
            </a:r>
            <a:endParaRPr lang="en-GB" sz="2000" dirty="0" smtClean="0">
              <a:ea typeface="Baloo" charset="0"/>
              <a:cs typeface="Baloo" charset="0"/>
            </a:endParaRPr>
          </a:p>
          <a:p>
            <a:r>
              <a:rPr lang="en-US" sz="2000" u="sng" dirty="0" smtClean="0">
                <a:hlinkClick r:id="rId5"/>
              </a:rPr>
              <a:t>http://timetomove.eurodesk.eu/ro/</a:t>
            </a:r>
            <a:endParaRPr lang="en-US" sz="2000" dirty="0" smtClean="0"/>
          </a:p>
          <a:p>
            <a:pPr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err="1" smtClean="0">
                <a:ea typeface="Baloo" charset="0"/>
                <a:cs typeface="Baloo" charset="0"/>
              </a:rPr>
              <a:t>Obține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toate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informațiile</a:t>
            </a:r>
            <a:r>
              <a:rPr lang="en-GB" sz="2000" dirty="0" smtClean="0">
                <a:ea typeface="Baloo" charset="0"/>
                <a:cs typeface="Baloo" charset="0"/>
              </a:rPr>
              <a:t> de care </a:t>
            </a:r>
            <a:r>
              <a:rPr lang="en-GB" sz="2000" dirty="0" err="1" smtClean="0">
                <a:ea typeface="Baloo" charset="0"/>
                <a:cs typeface="Baloo" charset="0"/>
              </a:rPr>
              <a:t>ai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nevoie</a:t>
            </a:r>
            <a:r>
              <a:rPr lang="en-GB" sz="2000" dirty="0" smtClean="0">
                <a:ea typeface="Baloo" charset="0"/>
                <a:cs typeface="Baloo" charset="0"/>
              </a:rPr>
              <a:t>. De </a:t>
            </a:r>
            <a:r>
              <a:rPr lang="en-GB" sz="2000" dirty="0" err="1" smtClean="0">
                <a:ea typeface="Baloo" charset="0"/>
                <a:cs typeface="Baloo" charset="0"/>
              </a:rPr>
              <a:t>acasă</a:t>
            </a:r>
            <a:r>
              <a:rPr lang="en-GB" sz="2000" dirty="0" smtClean="0">
                <a:ea typeface="Baloo" charset="0"/>
                <a:cs typeface="Baloo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ea typeface="Baloo" charset="0"/>
                <a:cs typeface="Baloo" charset="0"/>
                <a:hlinkClick r:id="rId6"/>
              </a:rPr>
              <a:t>https://eurodesk.eu/</a:t>
            </a:r>
            <a:endParaRPr lang="en-GB" sz="20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ea typeface="Baloo" charset="0"/>
                <a:cs typeface="Baloo" charset="0"/>
                <a:hlinkClick r:id="rId7"/>
              </a:rPr>
              <a:t>http://europa.eu/youth/splash</a:t>
            </a:r>
            <a:endParaRPr lang="en-GB" sz="20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69" y="557944"/>
            <a:ext cx="1339698" cy="1339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8053" y="1568487"/>
            <a:ext cx="548592" cy="658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8046" y="4055696"/>
            <a:ext cx="1010818" cy="645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5702" y="5023501"/>
            <a:ext cx="990304" cy="990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45" y="5244020"/>
            <a:ext cx="1002653" cy="1002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379" y="2227190"/>
            <a:ext cx="1190766" cy="1097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0392" y="1601182"/>
            <a:ext cx="1113276" cy="8061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071" y="452294"/>
            <a:ext cx="1488257" cy="11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 –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Încearcă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963333"/>
            <a:ext cx="8645156" cy="2603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Eurodesk</a:t>
            </a:r>
            <a:r>
              <a:rPr lang="en-GB" sz="2200" dirty="0" smtClean="0">
                <a:ea typeface="Baloo" charset="0"/>
                <a:cs typeface="Baloo" charset="0"/>
              </a:rPr>
              <a:t> a </a:t>
            </a:r>
            <a:r>
              <a:rPr lang="en-GB" sz="2200" dirty="0" err="1" smtClean="0">
                <a:ea typeface="Baloo" charset="0"/>
                <a:cs typeface="Baloo" charset="0"/>
              </a:rPr>
              <a:t>pregătit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o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colecție</a:t>
            </a:r>
            <a:r>
              <a:rPr lang="en-GB" sz="2200" dirty="0" smtClean="0">
                <a:ea typeface="Baloo" charset="0"/>
                <a:cs typeface="Baloo" charset="0"/>
              </a:rPr>
              <a:t> de </a:t>
            </a:r>
            <a:r>
              <a:rPr lang="en-GB" sz="2200" dirty="0" err="1" smtClean="0">
                <a:ea typeface="Baloo" charset="0"/>
                <a:cs typeface="Baloo" charset="0"/>
              </a:rPr>
              <a:t>oportunități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organizate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patru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categorii</a:t>
            </a:r>
            <a:endParaRPr lang="en-GB" sz="22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STUDIU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VOLUNTARIAT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STAGII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CĂLĂTORII</a:t>
            </a: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145" y="2318130"/>
            <a:ext cx="1010818" cy="645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941" y="5560104"/>
            <a:ext cx="1990450" cy="5367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59" y="202640"/>
            <a:ext cx="1488257" cy="111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537" y="4290690"/>
            <a:ext cx="1002653" cy="10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825625"/>
            <a:ext cx="80169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CONCURS de design de </a:t>
            </a:r>
            <a:r>
              <a:rPr lang="en-US" sz="3200" b="1" dirty="0" err="1" smtClean="0"/>
              <a:t>tricouri</a:t>
            </a:r>
            <a:r>
              <a:rPr lang="en-US" sz="3200" b="1" dirty="0" smtClean="0"/>
              <a:t> Time </a:t>
            </a:r>
            <a:r>
              <a:rPr lang="en-US" sz="3200" b="1" dirty="0"/>
              <a:t>to Move</a:t>
            </a:r>
            <a:r>
              <a:rPr lang="en-US" sz="3200" b="1" dirty="0" smtClean="0"/>
              <a:t>  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3" y="2555357"/>
            <a:ext cx="83040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err="1" smtClean="0"/>
              <a:t>Concursul</a:t>
            </a:r>
            <a:r>
              <a:rPr lang="en-US" sz="2000" dirty="0" smtClean="0"/>
              <a:t> se </a:t>
            </a:r>
            <a:r>
              <a:rPr lang="en-US" sz="2000" dirty="0" err="1" smtClean="0"/>
              <a:t>adresează</a:t>
            </a:r>
            <a:r>
              <a:rPr lang="en-US" sz="2000" dirty="0" smtClean="0"/>
              <a:t> </a:t>
            </a:r>
            <a:r>
              <a:rPr lang="en-US" sz="2000" dirty="0" err="1" smtClean="0"/>
              <a:t>tinerilor</a:t>
            </a:r>
            <a:r>
              <a:rPr lang="en-US" sz="2000" dirty="0" smtClean="0"/>
              <a:t> cu </a:t>
            </a:r>
            <a:r>
              <a:rPr lang="en-US" sz="2000" dirty="0" err="1" smtClean="0"/>
              <a:t>vârsta</a:t>
            </a:r>
            <a:r>
              <a:rPr lang="en-US" sz="2000" dirty="0" smtClean="0"/>
              <a:t> </a:t>
            </a:r>
            <a:r>
              <a:rPr lang="en-US" sz="2000" dirty="0" err="1" smtClean="0"/>
              <a:t>cuprinsă</a:t>
            </a:r>
            <a:r>
              <a:rPr lang="en-US" sz="2000" dirty="0" smtClean="0"/>
              <a:t> </a:t>
            </a:r>
            <a:r>
              <a:rPr lang="en-US" sz="2000" dirty="0" err="1" smtClean="0"/>
              <a:t>între</a:t>
            </a:r>
            <a:r>
              <a:rPr lang="en-US" sz="2000" dirty="0" smtClean="0"/>
              <a:t> 13 </a:t>
            </a:r>
            <a:r>
              <a:rPr lang="en-US" sz="2000" dirty="0" err="1" smtClean="0"/>
              <a:t>și</a:t>
            </a:r>
            <a:r>
              <a:rPr lang="en-US" sz="2000" dirty="0" smtClean="0"/>
              <a:t> 30 de </a:t>
            </a:r>
            <a:r>
              <a:rPr lang="en-US" sz="2000" dirty="0" err="1" smtClean="0"/>
              <a:t>ani</a:t>
            </a:r>
            <a:r>
              <a:rPr lang="en-US" sz="2000" dirty="0" smtClean="0"/>
              <a:t>, din </a:t>
            </a:r>
            <a:r>
              <a:rPr lang="en-US" sz="2000" dirty="0" err="1" smtClean="0"/>
              <a:t>toate</a:t>
            </a:r>
            <a:r>
              <a:rPr lang="en-US" sz="2000" dirty="0" smtClean="0"/>
              <a:t> </a:t>
            </a:r>
            <a:r>
              <a:rPr lang="en-US" sz="2000" dirty="0" err="1" smtClean="0"/>
              <a:t>cele</a:t>
            </a:r>
            <a:r>
              <a:rPr lang="en-US" sz="2000" dirty="0" smtClean="0"/>
              <a:t> 34 de </a:t>
            </a:r>
            <a:r>
              <a:rPr lang="en-US" sz="2000" dirty="0" err="1" smtClean="0"/>
              <a:t>țări</a:t>
            </a:r>
            <a:r>
              <a:rPr lang="en-US" sz="2000" dirty="0" smtClean="0"/>
              <a:t> </a:t>
            </a:r>
            <a:r>
              <a:rPr lang="en-US" sz="2000" dirty="0" err="1" smtClean="0"/>
              <a:t>Eurodesk</a:t>
            </a:r>
            <a:r>
              <a:rPr lang="en-US" sz="2000" dirty="0" smtClean="0"/>
              <a:t>.</a:t>
            </a:r>
          </a:p>
          <a:p>
            <a:pPr lvl="0"/>
            <a:endParaRPr lang="en-US" sz="2000" dirty="0" smtClean="0"/>
          </a:p>
          <a:p>
            <a:pPr lvl="0"/>
            <a:r>
              <a:rPr lang="en-US" sz="2000" dirty="0" err="1" smtClean="0"/>
              <a:t>Pentru</a:t>
            </a:r>
            <a:r>
              <a:rPr lang="en-US" sz="2000" dirty="0" smtClean="0"/>
              <a:t> a </a:t>
            </a:r>
            <a:r>
              <a:rPr lang="en-US" sz="2000" dirty="0" err="1" smtClean="0"/>
              <a:t>participa</a:t>
            </a:r>
            <a:r>
              <a:rPr lang="en-US" sz="2000" dirty="0" smtClean="0"/>
              <a:t> la concurs, </a:t>
            </a:r>
            <a:r>
              <a:rPr lang="en-US" sz="2000" dirty="0" err="1" smtClean="0"/>
              <a:t>candidații</a:t>
            </a:r>
            <a:r>
              <a:rPr lang="en-US" sz="2000" dirty="0" smtClean="0"/>
              <a:t> </a:t>
            </a:r>
            <a:r>
              <a:rPr lang="en-US" sz="2000" dirty="0" err="1" smtClean="0"/>
              <a:t>trebuie</a:t>
            </a:r>
            <a:r>
              <a:rPr lang="en-US" sz="2000" dirty="0" smtClean="0"/>
              <a:t> </a:t>
            </a:r>
            <a:r>
              <a:rPr lang="en-US" sz="2000" dirty="0" err="1" smtClean="0"/>
              <a:t>să</a:t>
            </a:r>
            <a:r>
              <a:rPr lang="en-US" sz="2000" dirty="0" smtClean="0"/>
              <a:t> </a:t>
            </a:r>
            <a:r>
              <a:rPr lang="en-US" sz="2000" dirty="0" err="1" smtClean="0"/>
              <a:t>creeze</a:t>
            </a:r>
            <a:r>
              <a:rPr lang="en-US" sz="2000" dirty="0" smtClean="0"/>
              <a:t> design-</a:t>
            </a:r>
            <a:r>
              <a:rPr lang="en-US" sz="2000" dirty="0" err="1" smtClean="0"/>
              <a:t>ul</a:t>
            </a:r>
            <a:r>
              <a:rPr lang="en-US" sz="2000" dirty="0" smtClean="0"/>
              <a:t> </a:t>
            </a:r>
            <a:r>
              <a:rPr lang="en-US" sz="2000" dirty="0" err="1" smtClean="0"/>
              <a:t>pentru</a:t>
            </a:r>
            <a:r>
              <a:rPr lang="en-US" sz="2000" dirty="0" smtClean="0"/>
              <a:t> un </a:t>
            </a:r>
            <a:r>
              <a:rPr lang="en-US" sz="2000" dirty="0" err="1" smtClean="0"/>
              <a:t>tricou</a:t>
            </a:r>
            <a:r>
              <a:rPr lang="en-US" sz="2000" dirty="0" smtClean="0"/>
              <a:t> care </a:t>
            </a:r>
            <a:r>
              <a:rPr lang="en-US" sz="2000" dirty="0" err="1" smtClean="0"/>
              <a:t>reprezintă</a:t>
            </a:r>
            <a:r>
              <a:rPr lang="en-US" sz="2000" dirty="0" smtClean="0"/>
              <a:t> </a:t>
            </a:r>
            <a:r>
              <a:rPr lang="en-US" sz="2000" dirty="0" err="1" smtClean="0"/>
              <a:t>cel</a:t>
            </a:r>
            <a:r>
              <a:rPr lang="en-US" sz="2000" dirty="0" smtClean="0"/>
              <a:t> </a:t>
            </a:r>
            <a:r>
              <a:rPr lang="en-US" sz="2000" dirty="0" err="1" smtClean="0"/>
              <a:t>mai</a:t>
            </a:r>
            <a:r>
              <a:rPr lang="en-US" sz="2000" dirty="0" smtClean="0"/>
              <a:t> </a:t>
            </a:r>
            <a:r>
              <a:rPr lang="en-US" sz="2000" dirty="0" err="1" smtClean="0"/>
              <a:t>bine</a:t>
            </a:r>
            <a:r>
              <a:rPr lang="en-US" sz="2000" dirty="0" smtClean="0"/>
              <a:t> </a:t>
            </a:r>
            <a:r>
              <a:rPr lang="en-US" sz="2000" dirty="0" err="1" smtClean="0"/>
              <a:t>spiritul</a:t>
            </a:r>
            <a:r>
              <a:rPr lang="en-US" sz="2000" dirty="0" smtClean="0"/>
              <a:t> </a:t>
            </a:r>
            <a:r>
              <a:rPr lang="en-US" sz="2000" dirty="0" err="1" smtClean="0"/>
              <a:t>campaniei</a:t>
            </a:r>
            <a:r>
              <a:rPr lang="en-US" sz="2000" dirty="0" smtClean="0"/>
              <a:t> </a:t>
            </a:r>
            <a:r>
              <a:rPr lang="en-US" sz="2000" dirty="0" err="1" smtClean="0"/>
              <a:t>și</a:t>
            </a:r>
            <a:r>
              <a:rPr lang="en-US" sz="2000" dirty="0" smtClean="0"/>
              <a:t> </a:t>
            </a:r>
            <a:r>
              <a:rPr lang="en-US" sz="2000" dirty="0" err="1" smtClean="0"/>
              <a:t>să-l</a:t>
            </a:r>
            <a:r>
              <a:rPr lang="en-US" sz="2000" dirty="0" smtClean="0"/>
              <a:t> </a:t>
            </a:r>
            <a:r>
              <a:rPr lang="en-US" sz="2000" dirty="0" err="1" smtClean="0"/>
              <a:t>încarce</a:t>
            </a:r>
            <a:r>
              <a:rPr lang="en-US" sz="2000" dirty="0" smtClean="0"/>
              <a:t> </a:t>
            </a:r>
            <a:r>
              <a:rPr lang="en-US" sz="2000" dirty="0" err="1" smtClean="0"/>
              <a:t>pe</a:t>
            </a:r>
            <a:r>
              <a:rPr lang="en-US" sz="2000" dirty="0" smtClean="0"/>
              <a:t> </a:t>
            </a:r>
            <a:r>
              <a:rPr lang="en-US" sz="2000" dirty="0" err="1" smtClean="0"/>
              <a:t>pagina</a:t>
            </a:r>
            <a:r>
              <a:rPr lang="en-US" sz="2000" dirty="0" smtClean="0"/>
              <a:t> de </a:t>
            </a:r>
            <a:r>
              <a:rPr lang="en-US" sz="2000" dirty="0" err="1" smtClean="0"/>
              <a:t>Facebook</a:t>
            </a:r>
            <a:r>
              <a:rPr lang="en-US" sz="2000" dirty="0" smtClean="0"/>
              <a:t> a </a:t>
            </a:r>
            <a:r>
              <a:rPr lang="en-US" sz="2000" dirty="0" err="1" smtClean="0"/>
              <a:t>concursului</a:t>
            </a:r>
            <a:r>
              <a:rPr lang="en-US" sz="2000" dirty="0" smtClean="0"/>
              <a:t>. </a:t>
            </a:r>
            <a:endParaRPr lang="it-IT" sz="2000" dirty="0" smtClean="0"/>
          </a:p>
          <a:p>
            <a:endParaRPr lang="en-US" sz="2000" dirty="0" smtClean="0"/>
          </a:p>
          <a:p>
            <a:pPr lvl="0"/>
            <a:r>
              <a:rPr lang="en-US" sz="2000" dirty="0" err="1" smtClean="0"/>
              <a:t>Competiția</a:t>
            </a:r>
            <a:r>
              <a:rPr lang="en-US" sz="2000" dirty="0" smtClean="0"/>
              <a:t> se </a:t>
            </a:r>
            <a:r>
              <a:rPr lang="en-US" sz="2000" dirty="0" err="1" smtClean="0"/>
              <a:t>încheie</a:t>
            </a:r>
            <a:r>
              <a:rPr lang="en-US" sz="2000" dirty="0" smtClean="0"/>
              <a:t> </a:t>
            </a:r>
            <a:r>
              <a:rPr lang="en-US" sz="2000" dirty="0" err="1" smtClean="0"/>
              <a:t>în</a:t>
            </a:r>
            <a:r>
              <a:rPr lang="en-US" sz="2000" dirty="0" smtClean="0"/>
              <a:t> data de 31 </a:t>
            </a:r>
            <a:r>
              <a:rPr lang="en-US" sz="2000" dirty="0" err="1" smtClean="0"/>
              <a:t>octombrie</a:t>
            </a:r>
            <a:r>
              <a:rPr lang="en-US" sz="2000" dirty="0" smtClean="0"/>
              <a:t> 2017, 12:00 PM CET.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it-IT" sz="2000" dirty="0"/>
          </a:p>
          <a:p>
            <a:r>
              <a:rPr lang="en-US" sz="2000" dirty="0"/>
              <a:t> </a:t>
            </a:r>
            <a:endParaRPr lang="it-IT" sz="2000" dirty="0"/>
          </a:p>
          <a:p>
            <a:pPr lvl="0"/>
            <a:endParaRPr lang="it-IT" sz="2000" dirty="0"/>
          </a:p>
          <a:p>
            <a:endParaRPr lang="it-IT" sz="2000" dirty="0"/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108" y="771667"/>
            <a:ext cx="959404" cy="9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Eurodesk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–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Oricare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ar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fi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întrebarea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…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începe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cu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noi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2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311401"/>
            <a:ext cx="8304027" cy="4542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		ANPCDEFP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en-US" sz="2000" b="1" dirty="0" smtClean="0">
                <a:latin typeface="Calibri" charset="0"/>
                <a:hlinkClick r:id="rId4"/>
              </a:rPr>
              <a:t>Eurodesk Rom</a:t>
            </a:r>
            <a:r>
              <a:rPr lang="ro-RO" sz="2000" b="1" dirty="0" smtClean="0">
                <a:latin typeface="Calibri" charset="0"/>
                <a:hlinkClick r:id="rId4"/>
              </a:rPr>
              <a:t>â</a:t>
            </a:r>
            <a:r>
              <a:rPr lang="en-US" sz="2000" b="1" dirty="0" smtClean="0">
                <a:latin typeface="Calibri" charset="0"/>
                <a:hlinkClick r:id="rId4"/>
              </a:rPr>
              <a:t>nia</a:t>
            </a:r>
            <a:r>
              <a:rPr lang="en-US" sz="2000" dirty="0" smtClean="0">
                <a:latin typeface="Calibri" charset="0"/>
              </a:rPr>
              <a:t> </a:t>
            </a:r>
            <a:endParaRPr lang="en-US" sz="2000" dirty="0" smtClean="0">
              <a:latin typeface="Calibri" charset="0"/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Splaiul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Independenței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nr.313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Biblioteca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Centrală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a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Universității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Politehnica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București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Corp A,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etajul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 1, Sector 6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Ro-060042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București</a:t>
            </a: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, </a:t>
            </a:r>
            <a:r>
              <a:rPr lang="en-US" sz="2000" dirty="0" err="1" smtClean="0">
                <a:latin typeface="Calibri" charset="0"/>
                <a:ea typeface="Baloo" charset="0"/>
                <a:cs typeface="Baloo" charset="0"/>
              </a:rPr>
              <a:t>România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Tel: 021 2010742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email: </a:t>
            </a:r>
            <a:r>
              <a:rPr lang="en-US" sz="2000" dirty="0" smtClean="0">
                <a:latin typeface="Calibri" charset="0"/>
                <a:hlinkClick r:id="rId5"/>
              </a:rPr>
              <a:t>eurodeskro@eurodesk.eu</a:t>
            </a:r>
            <a:r>
              <a:rPr lang="en-US" sz="2000" dirty="0" smtClean="0">
                <a:latin typeface="Calibri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GB" sz="22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endParaRPr lang="en-GB" sz="2200" dirty="0" smtClean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  <p:pic>
        <p:nvPicPr>
          <p:cNvPr id="18" name="Picture 5" descr="C:\Users\Admin\Desktop\Desktop work 2\EX strategii\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7145" y="2311401"/>
            <a:ext cx="1609355" cy="45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 smtClean="0">
              <a:latin typeface="Baloo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Oricare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ar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fi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întrebarea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…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începe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 cu </a:t>
            </a:r>
            <a:r>
              <a:rPr lang="en-GB" sz="2200" dirty="0" err="1" smtClean="0">
                <a:latin typeface="Baloo" charset="0"/>
                <a:ea typeface="Baloo" charset="0"/>
                <a:cs typeface="Baloo" charset="0"/>
              </a:rPr>
              <a:t>noi</a:t>
            </a:r>
            <a:r>
              <a:rPr lang="en-GB" sz="2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2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311401"/>
            <a:ext cx="8304027" cy="435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	</a:t>
            </a:r>
            <a:r>
              <a:rPr lang="en-GB" sz="2200" dirty="0" err="1" smtClean="0">
                <a:ea typeface="Baloo" charset="0"/>
                <a:cs typeface="Baloo" charset="0"/>
              </a:rPr>
              <a:t>Persoana</a:t>
            </a:r>
            <a:r>
              <a:rPr lang="en-GB" sz="2200" dirty="0" smtClean="0">
                <a:ea typeface="Baloo" charset="0"/>
                <a:cs typeface="Baloo" charset="0"/>
              </a:rPr>
              <a:t> de contact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	Simona Jianu – </a:t>
            </a:r>
            <a:r>
              <a:rPr lang="en-GB" sz="2200" dirty="0" err="1" smtClean="0">
                <a:ea typeface="Baloo" charset="0"/>
                <a:cs typeface="Baloo" charset="0"/>
              </a:rPr>
              <a:t>coordonator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Serviciul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Eurodesk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România</a:t>
            </a:r>
            <a:endParaRPr lang="en-GB" sz="22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</a:t>
            </a:r>
            <a:r>
              <a:rPr lang="ro-RO" sz="2000" u="sng" dirty="0" smtClean="0">
                <a:latin typeface="Calibri" charset="0"/>
                <a:hlinkClick r:id="rId4"/>
              </a:rPr>
              <a:t>simona.jianu</a:t>
            </a:r>
            <a:r>
              <a:rPr lang="en-US" sz="2000" u="sng" dirty="0" smtClean="0">
                <a:latin typeface="Calibri" charset="0"/>
                <a:hlinkClick r:id="rId4"/>
              </a:rPr>
              <a:t>@eurodesk.eu</a:t>
            </a:r>
            <a:endParaRPr lang="en-US" sz="20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</a:p>
          <a:p>
            <a:r>
              <a:rPr lang="en-US" sz="20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5"/>
              </a:rPr>
              <a:t>www.eurodesk.ro</a:t>
            </a:r>
            <a:endParaRPr lang="en-US" sz="20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6"/>
              </a:rPr>
              <a:t>www.eurodesk.eu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7"/>
              </a:rPr>
              <a:t>http://www.erasmusplus.ro</a:t>
            </a:r>
            <a:r>
              <a:rPr lang="ro-RO" sz="2000" dirty="0" smtClean="0">
                <a:latin typeface="Calibri" charset="0"/>
              </a:rPr>
              <a:t> 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8"/>
              </a:rPr>
              <a:t>http://www.facebook.com/eurodesk.romania</a:t>
            </a:r>
            <a:r>
              <a:rPr lang="ro-RO" sz="2000" dirty="0" smtClean="0">
                <a:latin typeface="Calibri" charset="0"/>
              </a:rPr>
              <a:t> 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</a:t>
            </a:r>
            <a:r>
              <a:rPr lang="ro-RO" sz="2000" u="sng" dirty="0" smtClean="0">
                <a:latin typeface="Calibri" charset="0"/>
                <a:hlinkClick r:id="rId9"/>
              </a:rPr>
              <a:t>https://groups.yahoo.com/groups/eurodesk_info</a:t>
            </a:r>
            <a:endParaRPr lang="en-GB" sz="2200" dirty="0" smtClean="0">
              <a:latin typeface="Calibri" charset="0"/>
              <a:ea typeface="Baloo" charset="0"/>
              <a:cs typeface="Baloo" charset="0"/>
            </a:endParaRPr>
          </a:p>
          <a:p>
            <a:r>
              <a:rPr lang="en-GB" sz="2200" dirty="0" smtClean="0">
                <a:latin typeface="Calibri" charset="0"/>
                <a:ea typeface="Baloo" charset="0"/>
                <a:cs typeface="Baloo" charset="0"/>
              </a:rPr>
              <a:t>		email: </a:t>
            </a:r>
            <a:r>
              <a:rPr lang="en-US" sz="2000" dirty="0" smtClean="0">
                <a:latin typeface="Calibri" charset="0"/>
                <a:hlinkClick r:id="rId10"/>
              </a:rPr>
              <a:t>eurodeskro@eurodesk.eu</a:t>
            </a:r>
            <a:r>
              <a:rPr lang="en-US" sz="2000" dirty="0" smtClean="0">
                <a:latin typeface="Calibri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GB" sz="2200" dirty="0" smtClean="0">
              <a:ea typeface="Baloo" charset="0"/>
              <a:cs typeface="Baloo" charset="0"/>
            </a:endParaRPr>
          </a:p>
          <a:p>
            <a:pPr>
              <a:lnSpc>
                <a:spcPct val="150000"/>
              </a:lnSpc>
            </a:pPr>
            <a:endParaRPr lang="en-GB" sz="2200" dirty="0" smtClean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27644" y="1341614"/>
            <a:ext cx="20621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6" b="12186"/>
          <a:stretch/>
        </p:blipFill>
        <p:spPr>
          <a:xfrm>
            <a:off x="1279184" y="552893"/>
            <a:ext cx="9628390" cy="575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002771" y="2530549"/>
            <a:ext cx="3682412" cy="17969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6347" y="2890391"/>
            <a:ext cx="3218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 –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14" y="1561214"/>
            <a:ext cx="3735572" cy="3735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077" y="1318833"/>
            <a:ext cx="1190766" cy="1097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077" y="3306943"/>
            <a:ext cx="541084" cy="6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949" y="4932266"/>
            <a:ext cx="807092" cy="1044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141" y="3078125"/>
            <a:ext cx="990304" cy="990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292" y="1318833"/>
            <a:ext cx="1488257" cy="111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6558" y="2675043"/>
            <a:ext cx="1113276" cy="806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6551" y="4809299"/>
            <a:ext cx="1010818" cy="645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532" y="3631593"/>
            <a:ext cx="915424" cy="626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6703" y="4566877"/>
            <a:ext cx="1990450" cy="536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96" y="1436672"/>
            <a:ext cx="1002653" cy="1002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39" y="1436672"/>
            <a:ext cx="1339698" cy="133969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69545" y="419285"/>
            <a:ext cx="10451690" cy="811161"/>
          </a:xfrm>
          <a:prstGeom prst="rect">
            <a:avLst/>
          </a:prstGeom>
          <a:solidFill>
            <a:srgbClr val="E3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Mulțumim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pentru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atenția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acordată</a:t>
            </a:r>
            <a:r>
              <a:rPr lang="en-US" sz="2400" dirty="0" smtClean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octombrie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spunem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Time to Move –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Încearcă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910417"/>
            <a:ext cx="83040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err="1" smtClean="0">
                <a:ea typeface="Baloo" charset="0"/>
                <a:cs typeface="Baloo" charset="0"/>
              </a:rPr>
              <a:t>Inițiativă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emblematică</a:t>
            </a:r>
            <a:r>
              <a:rPr lang="en-GB" sz="2400" dirty="0" smtClean="0">
                <a:ea typeface="Baloo" charset="0"/>
                <a:cs typeface="Baloo" charset="0"/>
              </a:rPr>
              <a:t> a </a:t>
            </a:r>
            <a:r>
              <a:rPr lang="en-GB" sz="2400" dirty="0" err="1" smtClean="0">
                <a:ea typeface="Baloo" charset="0"/>
                <a:cs typeface="Baloo" charset="0"/>
              </a:rPr>
              <a:t>Eurodesk</a:t>
            </a:r>
            <a:endParaRPr lang="en-GB" sz="24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err="1" smtClean="0">
                <a:ea typeface="Baloo" charset="0"/>
                <a:cs typeface="Baloo" charset="0"/>
              </a:rPr>
              <a:t>Campanie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inițiată</a:t>
            </a:r>
            <a:r>
              <a:rPr lang="en-GB" sz="2400" dirty="0" smtClean="0">
                <a:ea typeface="Baloo" charset="0"/>
                <a:cs typeface="Baloo" charset="0"/>
              </a:rPr>
              <a:t>, </a:t>
            </a:r>
            <a:r>
              <a:rPr lang="en-GB" sz="2400" dirty="0" err="1" smtClean="0">
                <a:ea typeface="Baloo" charset="0"/>
                <a:cs typeface="Baloo" charset="0"/>
              </a:rPr>
              <a:t>gestionată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și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sprijinită</a:t>
            </a:r>
            <a:r>
              <a:rPr lang="en-GB" sz="2400" dirty="0" smtClean="0">
                <a:ea typeface="Baloo" charset="0"/>
                <a:cs typeface="Baloo" charset="0"/>
              </a:rPr>
              <a:t> de </a:t>
            </a:r>
            <a:r>
              <a:rPr lang="en-GB" sz="2400" dirty="0" err="1" smtClean="0">
                <a:ea typeface="Baloo" charset="0"/>
                <a:cs typeface="Baloo" charset="0"/>
              </a:rPr>
              <a:t>Eurodesk</a:t>
            </a:r>
            <a:r>
              <a:rPr lang="en-GB" sz="2400" dirty="0" smtClean="0">
                <a:ea typeface="Baloo" charset="0"/>
                <a:cs typeface="Baloo" charset="0"/>
              </a:rPr>
              <a:t> Brussels Link</a:t>
            </a: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69" y="557944"/>
            <a:ext cx="1339698" cy="13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Eurodesk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407346"/>
            <a:ext cx="83040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err="1" smtClean="0">
                <a:ea typeface="Baloo" charset="0"/>
                <a:cs typeface="Baloo" charset="0"/>
              </a:rPr>
              <a:t>Eurodesk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este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o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rețea</a:t>
            </a:r>
            <a:r>
              <a:rPr lang="en-GB" sz="2400" dirty="0" smtClean="0">
                <a:ea typeface="Baloo" charset="0"/>
                <a:cs typeface="Baloo" charset="0"/>
              </a:rPr>
              <a:t> de </a:t>
            </a:r>
            <a:r>
              <a:rPr lang="en-GB" sz="2400" dirty="0" err="1" smtClean="0">
                <a:ea typeface="Baloo" charset="0"/>
                <a:cs typeface="Baloo" charset="0"/>
              </a:rPr>
              <a:t>informare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și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structură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suport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pentru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programul</a:t>
            </a:r>
            <a:r>
              <a:rPr lang="en-GB" sz="2400" dirty="0" smtClean="0">
                <a:ea typeface="Baloo" charset="0"/>
                <a:cs typeface="Baloo" charset="0"/>
              </a:rPr>
              <a:t> Erasmus+ (2014 – 2020)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err="1" smtClean="0">
                <a:ea typeface="Baloo" charset="0"/>
                <a:cs typeface="Baloo" charset="0"/>
              </a:rPr>
              <a:t>Eurodesk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este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prezent</a:t>
            </a:r>
            <a:r>
              <a:rPr lang="en-GB" sz="2400" dirty="0" smtClean="0">
                <a:ea typeface="Baloo" charset="0"/>
                <a:cs typeface="Baloo" charset="0"/>
              </a:rPr>
              <a:t> </a:t>
            </a:r>
            <a:r>
              <a:rPr lang="en-GB" sz="2400" dirty="0" err="1" smtClean="0">
                <a:ea typeface="Baloo" charset="0"/>
                <a:cs typeface="Baloo" charset="0"/>
              </a:rPr>
              <a:t>în</a:t>
            </a:r>
            <a:r>
              <a:rPr lang="en-GB" sz="2400" dirty="0" smtClean="0">
                <a:ea typeface="Baloo" charset="0"/>
                <a:cs typeface="Baloo" charset="0"/>
              </a:rPr>
              <a:t> 34 de </a:t>
            </a:r>
            <a:r>
              <a:rPr lang="en-GB" sz="2400" dirty="0" err="1" smtClean="0">
                <a:ea typeface="Baloo" charset="0"/>
                <a:cs typeface="Baloo" charset="0"/>
              </a:rPr>
              <a:t>țări</a:t>
            </a:r>
            <a:endParaRPr lang="en-GB" sz="2400" dirty="0" smtClean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524" y="884524"/>
            <a:ext cx="1113276" cy="8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Eurodesk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963333"/>
            <a:ext cx="8304027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Eurodesk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facilitează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accesul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gratuit</a:t>
            </a:r>
            <a:r>
              <a:rPr lang="en-GB" sz="2200" dirty="0" smtClean="0">
                <a:ea typeface="Baloo" charset="0"/>
                <a:cs typeface="Baloo" charset="0"/>
              </a:rPr>
              <a:t> la </a:t>
            </a:r>
            <a:r>
              <a:rPr lang="en-GB" sz="2200" dirty="0" err="1" smtClean="0">
                <a:ea typeface="Baloo" charset="0"/>
                <a:cs typeface="Baloo" charset="0"/>
              </a:rPr>
              <a:t>informații</a:t>
            </a:r>
            <a:r>
              <a:rPr lang="en-GB" sz="2200" dirty="0" smtClean="0">
                <a:ea typeface="Baloo" charset="0"/>
                <a:cs typeface="Baloo" charset="0"/>
              </a:rPr>
              <a:t> care se </a:t>
            </a:r>
            <a:r>
              <a:rPr lang="en-GB" sz="2200" dirty="0" err="1" smtClean="0">
                <a:ea typeface="Baloo" charset="0"/>
                <a:cs typeface="Baloo" charset="0"/>
              </a:rPr>
              <a:t>referă</a:t>
            </a:r>
            <a:r>
              <a:rPr lang="en-GB" sz="2200" dirty="0" smtClean="0">
                <a:ea typeface="Baloo" charset="0"/>
                <a:cs typeface="Baloo" charset="0"/>
              </a:rPr>
              <a:t> la </a:t>
            </a:r>
            <a:r>
              <a:rPr lang="en-GB" sz="2200" dirty="0" err="1" smtClean="0">
                <a:ea typeface="Baloo" charset="0"/>
                <a:cs typeface="Baloo" charset="0"/>
              </a:rPr>
              <a:t>oportunități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europene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domeniile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educației</a:t>
            </a:r>
            <a:r>
              <a:rPr lang="en-GB" sz="2200" dirty="0" smtClean="0">
                <a:ea typeface="Baloo" charset="0"/>
                <a:cs typeface="Baloo" charset="0"/>
              </a:rPr>
              <a:t>, </a:t>
            </a:r>
            <a:r>
              <a:rPr lang="en-GB" sz="2200" dirty="0" err="1" smtClean="0">
                <a:ea typeface="Baloo" charset="0"/>
                <a:cs typeface="Baloo" charset="0"/>
              </a:rPr>
              <a:t>formării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și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tineretului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și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privind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implicarea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tinerilor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activități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europene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pentru</a:t>
            </a:r>
            <a:r>
              <a:rPr lang="en-GB" sz="2200" dirty="0" smtClean="0">
                <a:ea typeface="Baloo" charset="0"/>
                <a:cs typeface="Baloo" charset="0"/>
              </a:rPr>
              <a:t> a-</a:t>
            </a:r>
            <a:r>
              <a:rPr lang="en-GB" sz="2200" dirty="0" err="1" smtClean="0">
                <a:ea typeface="Baloo" charset="0"/>
                <a:cs typeface="Baloo" charset="0"/>
              </a:rPr>
              <a:t>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încuraja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să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devină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cetățeni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activi</a:t>
            </a:r>
            <a:r>
              <a:rPr lang="en-GB" sz="2200" dirty="0" smtClean="0">
                <a:ea typeface="Baloo" charset="0"/>
                <a:cs typeface="Baloo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r="22545" b="4161"/>
          <a:stretch/>
        </p:blipFill>
        <p:spPr>
          <a:xfrm>
            <a:off x="7010400" y="1"/>
            <a:ext cx="51816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3297" y="625939"/>
            <a:ext cx="6749312" cy="56061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3669" y="1591986"/>
            <a:ext cx="3434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Campania </a:t>
            </a:r>
          </a:p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3668" y="2804141"/>
            <a:ext cx="5036732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Dorește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să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informeze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tinerii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privind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oportunitățile</a:t>
            </a:r>
            <a:r>
              <a:rPr lang="en-GB" sz="2000" dirty="0" smtClean="0">
                <a:ea typeface="Baloo" charset="0"/>
                <a:cs typeface="Baloo" charset="0"/>
              </a:rPr>
              <a:t> de </a:t>
            </a:r>
            <a:r>
              <a:rPr lang="en-GB" sz="2000" dirty="0" err="1" smtClean="0">
                <a:ea typeface="Baloo" charset="0"/>
                <a:cs typeface="Baloo" charset="0"/>
              </a:rPr>
              <a:t>mobilitate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pentru</a:t>
            </a:r>
            <a:r>
              <a:rPr lang="en-GB" sz="2000" dirty="0" smtClean="0">
                <a:ea typeface="Baloo" charset="0"/>
                <a:cs typeface="Baloo" charset="0"/>
              </a:rPr>
              <a:t> a </a:t>
            </a:r>
            <a:r>
              <a:rPr lang="en-GB" sz="2000" dirty="0" err="1" smtClean="0">
                <a:ea typeface="Baloo" charset="0"/>
                <a:cs typeface="Baloo" charset="0"/>
              </a:rPr>
              <a:t>studia</a:t>
            </a:r>
            <a:r>
              <a:rPr lang="en-GB" sz="2000" dirty="0" smtClean="0">
                <a:ea typeface="Baloo" charset="0"/>
                <a:cs typeface="Baloo" charset="0"/>
              </a:rPr>
              <a:t>, a </a:t>
            </a:r>
            <a:r>
              <a:rPr lang="en-GB" sz="2000" dirty="0" err="1" smtClean="0">
                <a:ea typeface="Baloo" charset="0"/>
                <a:cs typeface="Baloo" charset="0"/>
              </a:rPr>
              <a:t>trăi</a:t>
            </a:r>
            <a:r>
              <a:rPr lang="en-GB" sz="2000" dirty="0" smtClean="0">
                <a:ea typeface="Baloo" charset="0"/>
                <a:cs typeface="Baloo" charset="0"/>
              </a:rPr>
              <a:t>, a </a:t>
            </a:r>
            <a:r>
              <a:rPr lang="en-GB" sz="2000" dirty="0" err="1" smtClean="0">
                <a:ea typeface="Baloo" charset="0"/>
                <a:cs typeface="Baloo" charset="0"/>
              </a:rPr>
              <a:t>munci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și</a:t>
            </a:r>
            <a:r>
              <a:rPr lang="en-GB" sz="2000" dirty="0" smtClean="0">
                <a:ea typeface="Baloo" charset="0"/>
                <a:cs typeface="Baloo" charset="0"/>
              </a:rPr>
              <a:t> a face </a:t>
            </a:r>
            <a:r>
              <a:rPr lang="en-GB" sz="2000" dirty="0" err="1" smtClean="0">
                <a:ea typeface="Baloo" charset="0"/>
                <a:cs typeface="Baloo" charset="0"/>
              </a:rPr>
              <a:t>voluntariat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în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străinătate</a:t>
            </a:r>
            <a:r>
              <a:rPr lang="en-GB" sz="2000" dirty="0" smtClean="0">
                <a:ea typeface="Baloo" charset="0"/>
                <a:cs typeface="Baloo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Conține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evenimente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organizate</a:t>
            </a:r>
            <a:r>
              <a:rPr lang="en-GB" sz="2000" dirty="0" smtClean="0">
                <a:ea typeface="Baloo" charset="0"/>
                <a:cs typeface="Baloo" charset="0"/>
              </a:rPr>
              <a:t> la </a:t>
            </a:r>
            <a:r>
              <a:rPr lang="en-GB" sz="2000" dirty="0" err="1" smtClean="0">
                <a:ea typeface="Baloo" charset="0"/>
                <a:cs typeface="Baloo" charset="0"/>
              </a:rPr>
              <a:t>nivel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european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și</a:t>
            </a:r>
            <a:r>
              <a:rPr lang="en-GB" sz="2000" dirty="0" smtClean="0">
                <a:ea typeface="Baloo" charset="0"/>
                <a:cs typeface="Baloo" charset="0"/>
              </a:rPr>
              <a:t> local, </a:t>
            </a:r>
            <a:r>
              <a:rPr lang="en-GB" sz="2000" dirty="0" err="1" smtClean="0">
                <a:ea typeface="Baloo" charset="0"/>
                <a:cs typeface="Baloo" charset="0"/>
              </a:rPr>
              <a:t>în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luna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octombrie</a:t>
            </a:r>
            <a:r>
              <a:rPr lang="en-GB" sz="2000" dirty="0" smtClean="0">
                <a:ea typeface="Baloo" charset="0"/>
                <a:cs typeface="Baloo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189185" y="4326174"/>
            <a:ext cx="3811774" cy="3811774"/>
          </a:xfrm>
          <a:prstGeom prst="ellipse">
            <a:avLst/>
          </a:prstGeom>
          <a:solidFill>
            <a:srgbClr val="F4C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7469" y="5477058"/>
            <a:ext cx="1287134" cy="932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4597">
            <a:off x="9805820" y="5025791"/>
            <a:ext cx="1095010" cy="1417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38" y="1090659"/>
            <a:ext cx="1002653" cy="10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r="22545" b="4161"/>
          <a:stretch/>
        </p:blipFill>
        <p:spPr>
          <a:xfrm>
            <a:off x="5826641" y="1"/>
            <a:ext cx="636535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625939"/>
            <a:ext cx="5617535" cy="56061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3669" y="1591986"/>
            <a:ext cx="3434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Campania </a:t>
            </a:r>
          </a:p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3668" y="2804141"/>
            <a:ext cx="3689497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Dorește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să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promoveze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rețeaua</a:t>
            </a:r>
            <a:r>
              <a:rPr lang="en-GB" sz="2000" dirty="0" smtClean="0">
                <a:ea typeface="Baloo" charset="0"/>
                <a:cs typeface="Baloo" charset="0"/>
              </a:rPr>
              <a:t> de </a:t>
            </a:r>
            <a:r>
              <a:rPr lang="en-GB" sz="2000" dirty="0" err="1" smtClean="0">
                <a:ea typeface="Baloo" charset="0"/>
                <a:cs typeface="Baloo" charset="0"/>
              </a:rPr>
              <a:t>multiplicatori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Eurodesk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și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să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sensibilizeze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tinerii</a:t>
            </a:r>
            <a:r>
              <a:rPr lang="en-GB" sz="2000" dirty="0" smtClean="0">
                <a:ea typeface="Baloo" charset="0"/>
                <a:cs typeface="Baloo" charset="0"/>
              </a:rPr>
              <a:t>  </a:t>
            </a:r>
            <a:r>
              <a:rPr lang="en-GB" sz="2000" dirty="0" err="1" smtClean="0">
                <a:ea typeface="Baloo" charset="0"/>
                <a:cs typeface="Baloo" charset="0"/>
              </a:rPr>
              <a:t>privind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punctele</a:t>
            </a:r>
            <a:r>
              <a:rPr lang="en-GB" sz="2000" dirty="0" smtClean="0">
                <a:ea typeface="Baloo" charset="0"/>
                <a:cs typeface="Baloo" charset="0"/>
              </a:rPr>
              <a:t> de </a:t>
            </a:r>
            <a:r>
              <a:rPr lang="en-GB" sz="2000" dirty="0" err="1" smtClean="0">
                <a:ea typeface="Baloo" charset="0"/>
                <a:cs typeface="Baloo" charset="0"/>
              </a:rPr>
              <a:t>informare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Eurodesk</a:t>
            </a:r>
            <a:r>
              <a:rPr lang="en-GB" sz="2000" dirty="0" smtClean="0">
                <a:ea typeface="Baloo" charset="0"/>
                <a:cs typeface="Baloo" charset="0"/>
              </a:rPr>
              <a:t> din </a:t>
            </a:r>
            <a:r>
              <a:rPr lang="en-GB" sz="2000" dirty="0" err="1" smtClean="0">
                <a:ea typeface="Baloo" charset="0"/>
                <a:cs typeface="Baloo" charset="0"/>
              </a:rPr>
              <a:t>Europa</a:t>
            </a:r>
            <a:r>
              <a:rPr lang="en-GB" sz="2000" smtClean="0">
                <a:ea typeface="Baloo" charset="0"/>
                <a:cs typeface="Baloo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endParaRPr lang="en-GB" sz="2000" dirty="0" smtClean="0"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189185" y="4326174"/>
            <a:ext cx="3811774" cy="3811774"/>
          </a:xfrm>
          <a:prstGeom prst="ellipse">
            <a:avLst/>
          </a:prstGeom>
          <a:solidFill>
            <a:srgbClr val="F4C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7469" y="5477058"/>
            <a:ext cx="1287134" cy="932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4597">
            <a:off x="9805820" y="5025791"/>
            <a:ext cx="1095010" cy="1417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756" y="946783"/>
            <a:ext cx="1010818" cy="6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8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 rot="19207124">
            <a:off x="751341" y="1402726"/>
            <a:ext cx="4291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RETE EURODESK</a:t>
            </a:r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6" y="375649"/>
            <a:ext cx="1517147" cy="53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 Single Corner Rectangle 6"/>
          <p:cNvSpPr/>
          <p:nvPr/>
        </p:nvSpPr>
        <p:spPr>
          <a:xfrm>
            <a:off x="883309" y="642372"/>
            <a:ext cx="10330122" cy="5790512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1"/>
          <p:cNvGrpSpPr/>
          <p:nvPr/>
        </p:nvGrpSpPr>
        <p:grpSpPr>
          <a:xfrm>
            <a:off x="883309" y="1905512"/>
            <a:ext cx="3115736" cy="3264231"/>
            <a:chOff x="750304" y="1634459"/>
            <a:chExt cx="2336802" cy="2720192"/>
          </a:xfrm>
        </p:grpSpPr>
        <p:sp>
          <p:nvSpPr>
            <p:cNvPr id="9" name="Oval 12"/>
            <p:cNvSpPr/>
            <p:nvPr/>
          </p:nvSpPr>
          <p:spPr>
            <a:xfrm>
              <a:off x="896776" y="1634459"/>
              <a:ext cx="2114872" cy="21148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750304" y="2249479"/>
              <a:ext cx="2336802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tillium" charset="0"/>
                  <a:ea typeface="Titillium" charset="0"/>
                  <a:cs typeface="Titillium" charset="0"/>
                </a:rPr>
                <a:t>250 </a:t>
              </a:r>
              <a:r>
                <a:rPr lang="en-US" sz="2400" b="1" dirty="0" err="1" smtClean="0">
                  <a:latin typeface="Titillium" charset="0"/>
                  <a:ea typeface="Titillium" charset="0"/>
                  <a:cs typeface="Titillium" charset="0"/>
                </a:rPr>
                <a:t>evenimente</a:t>
              </a:r>
              <a:endParaRPr lang="en-US" sz="2400" b="1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13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țări</a:t>
              </a:r>
              <a:endParaRPr lang="en-US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săptămână</a:t>
              </a:r>
              <a:endParaRPr lang="en-GB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1213971" y="3880162"/>
              <a:ext cx="1480482" cy="474489"/>
            </a:xfrm>
            <a:prstGeom prst="rect">
              <a:avLst/>
            </a:prstGeom>
            <a:noFill/>
            <a:ln w="38100">
              <a:solidFill>
                <a:srgbClr val="4866A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4866AC"/>
                  </a:solidFill>
                  <a:latin typeface="Titillium Semibold Upright" charset="0"/>
                  <a:ea typeface="Titillium Semibold Upright" charset="0"/>
                  <a:cs typeface="Titillium Semibold Upright" charset="0"/>
                </a:rPr>
                <a:t>2014</a:t>
              </a:r>
              <a:endParaRPr lang="en-GB" sz="31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endParaRPr>
            </a:p>
          </p:txBody>
        </p:sp>
      </p:grpSp>
      <p:grpSp>
        <p:nvGrpSpPr>
          <p:cNvPr id="12" name="Group 2"/>
          <p:cNvGrpSpPr/>
          <p:nvPr/>
        </p:nvGrpSpPr>
        <p:grpSpPr>
          <a:xfrm>
            <a:off x="4315103" y="2041802"/>
            <a:ext cx="3115736" cy="3127942"/>
            <a:chOff x="3383962" y="1634459"/>
            <a:chExt cx="2336802" cy="2720192"/>
          </a:xfrm>
        </p:grpSpPr>
        <p:sp>
          <p:nvSpPr>
            <p:cNvPr id="13" name="TextBox 21"/>
            <p:cNvSpPr txBox="1"/>
            <p:nvPr/>
          </p:nvSpPr>
          <p:spPr>
            <a:xfrm>
              <a:off x="3846294" y="3880162"/>
              <a:ext cx="1480482" cy="474489"/>
            </a:xfrm>
            <a:prstGeom prst="rect">
              <a:avLst/>
            </a:prstGeom>
            <a:noFill/>
            <a:ln w="38100">
              <a:solidFill>
                <a:srgbClr val="4866A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4866AC"/>
                  </a:solidFill>
                  <a:latin typeface="Titillium Semibold Upright" charset="0"/>
                  <a:ea typeface="Titillium Semibold Upright" charset="0"/>
                  <a:cs typeface="Titillium Semibold Upright" charset="0"/>
                </a:rPr>
                <a:t>2015</a:t>
              </a:r>
              <a:endParaRPr lang="en-GB" sz="31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endParaRPr>
            </a:p>
          </p:txBody>
        </p:sp>
        <p:sp>
          <p:nvSpPr>
            <p:cNvPr id="14" name="Oval 27"/>
            <p:cNvSpPr/>
            <p:nvPr/>
          </p:nvSpPr>
          <p:spPr>
            <a:xfrm>
              <a:off x="3518186" y="1634459"/>
              <a:ext cx="2114872" cy="21148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25"/>
            <p:cNvSpPr txBox="1"/>
            <p:nvPr/>
          </p:nvSpPr>
          <p:spPr>
            <a:xfrm>
              <a:off x="3383962" y="2249479"/>
              <a:ext cx="2336802" cy="8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tillium" charset="0"/>
                  <a:ea typeface="Titillium" charset="0"/>
                  <a:cs typeface="Titillium" charset="0"/>
                </a:rPr>
                <a:t>320 </a:t>
              </a:r>
              <a:r>
                <a:rPr lang="en-US" sz="2400" b="1" dirty="0" err="1" smtClean="0">
                  <a:latin typeface="Titillium" charset="0"/>
                  <a:ea typeface="Titillium" charset="0"/>
                  <a:cs typeface="Titillium" charset="0"/>
                </a:rPr>
                <a:t>evenimente</a:t>
              </a:r>
              <a:endParaRPr lang="en-US" sz="2400" b="1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17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țări</a:t>
              </a:r>
              <a:endParaRPr lang="en-US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2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săptămâni</a:t>
              </a:r>
              <a:endParaRPr lang="en-GB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6" name="Group 3"/>
          <p:cNvGrpSpPr/>
          <p:nvPr/>
        </p:nvGrpSpPr>
        <p:grpSpPr>
          <a:xfrm>
            <a:off x="7828256" y="1905512"/>
            <a:ext cx="3115736" cy="3264231"/>
            <a:chOff x="6005372" y="1634459"/>
            <a:chExt cx="2336802" cy="2720192"/>
          </a:xfrm>
        </p:grpSpPr>
        <p:sp>
          <p:nvSpPr>
            <p:cNvPr id="17" name="TextBox 24"/>
            <p:cNvSpPr txBox="1"/>
            <p:nvPr/>
          </p:nvSpPr>
          <p:spPr>
            <a:xfrm>
              <a:off x="6439639" y="3880162"/>
              <a:ext cx="1480482" cy="474489"/>
            </a:xfrm>
            <a:prstGeom prst="rect">
              <a:avLst/>
            </a:prstGeom>
            <a:noFill/>
            <a:ln w="38100">
              <a:solidFill>
                <a:srgbClr val="4866A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>
                  <a:solidFill>
                    <a:srgbClr val="4866AC"/>
                  </a:solidFill>
                  <a:latin typeface="Titillium Semibold Upright" charset="0"/>
                  <a:ea typeface="Titillium Semibold Upright" charset="0"/>
                  <a:cs typeface="Titillium Semibold Upright" charset="0"/>
                </a:rPr>
                <a:t>2016</a:t>
              </a:r>
              <a:endParaRPr lang="en-GB" sz="31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endParaRPr>
            </a:p>
          </p:txBody>
        </p:sp>
        <p:sp>
          <p:nvSpPr>
            <p:cNvPr id="18" name="Oval 28"/>
            <p:cNvSpPr/>
            <p:nvPr/>
          </p:nvSpPr>
          <p:spPr>
            <a:xfrm>
              <a:off x="6139596" y="1634459"/>
              <a:ext cx="2114872" cy="21148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26"/>
            <p:cNvSpPr txBox="1"/>
            <p:nvPr/>
          </p:nvSpPr>
          <p:spPr>
            <a:xfrm>
              <a:off x="6005372" y="2249479"/>
              <a:ext cx="2336802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tillium" charset="0"/>
                  <a:ea typeface="Titillium" charset="0"/>
                  <a:cs typeface="Titillium" charset="0"/>
                </a:rPr>
                <a:t>620 </a:t>
              </a:r>
              <a:r>
                <a:rPr lang="en-US" sz="2400" b="1" dirty="0" err="1" smtClean="0">
                  <a:latin typeface="Titillium" charset="0"/>
                  <a:ea typeface="Titillium" charset="0"/>
                  <a:cs typeface="Titillium" charset="0"/>
                </a:rPr>
                <a:t>evenimente</a:t>
              </a:r>
              <a:endParaRPr lang="en-US" sz="2400" b="1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19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țări</a:t>
              </a:r>
              <a:endParaRPr lang="en-US" dirty="0" smtClean="0">
                <a:latin typeface="Titillium" charset="0"/>
                <a:ea typeface="Titillium" charset="0"/>
                <a:cs typeface="Titillium" charset="0"/>
              </a:endParaRPr>
            </a:p>
            <a:p>
              <a:pPr algn="ctr"/>
              <a:r>
                <a:rPr lang="en-US" dirty="0" smtClean="0">
                  <a:latin typeface="Titillium" charset="0"/>
                  <a:ea typeface="Titillium" charset="0"/>
                  <a:cs typeface="Titillium" charset="0"/>
                </a:rPr>
                <a:t>1 </a:t>
              </a:r>
              <a:r>
                <a:rPr lang="en-US" dirty="0" err="1" smtClean="0">
                  <a:latin typeface="Titillium" charset="0"/>
                  <a:ea typeface="Titillium" charset="0"/>
                  <a:cs typeface="Titillium" charset="0"/>
                </a:rPr>
                <a:t>lună</a:t>
              </a:r>
              <a:endParaRPr lang="en-GB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2695074" y="909096"/>
            <a:ext cx="4618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i="1" dirty="0" smtClean="0"/>
              <a:t>STATISTICĂ</a:t>
            </a:r>
            <a:endParaRPr lang="it-IT" sz="4400" b="1" i="1" dirty="0"/>
          </a:p>
        </p:txBody>
      </p:sp>
      <p:pic>
        <p:nvPicPr>
          <p:cNvPr id="2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94" y="430125"/>
            <a:ext cx="1917628" cy="161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407346"/>
            <a:ext cx="8304027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ea typeface="Baloo" charset="0"/>
                <a:cs typeface="Baloo" charset="0"/>
              </a:rPr>
              <a:t>Se </a:t>
            </a:r>
            <a:r>
              <a:rPr lang="en-GB" sz="2000" dirty="0" err="1" smtClean="0">
                <a:ea typeface="Baloo" charset="0"/>
                <a:cs typeface="Baloo" charset="0"/>
              </a:rPr>
              <a:t>adresează</a:t>
            </a:r>
            <a:r>
              <a:rPr lang="en-GB" sz="2000" dirty="0" smtClean="0">
                <a:ea typeface="Baloo" charset="0"/>
                <a:cs typeface="Baloo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Tinerilor</a:t>
            </a:r>
            <a:r>
              <a:rPr lang="en-GB" sz="2000" dirty="0" smtClean="0">
                <a:ea typeface="Baloo" charset="0"/>
                <a:cs typeface="Baloo" charset="0"/>
              </a:rPr>
              <a:t> care </a:t>
            </a:r>
            <a:r>
              <a:rPr lang="en-GB" sz="2000" dirty="0" err="1" smtClean="0">
                <a:ea typeface="Baloo" charset="0"/>
                <a:cs typeface="Baloo" charset="0"/>
              </a:rPr>
              <a:t>cunosc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programe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internaționale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și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modul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în</a:t>
            </a:r>
            <a:r>
              <a:rPr lang="en-GB" sz="2000" dirty="0" smtClean="0">
                <a:ea typeface="Baloo" charset="0"/>
                <a:cs typeface="Baloo" charset="0"/>
              </a:rPr>
              <a:t> care pot </a:t>
            </a:r>
            <a:r>
              <a:rPr lang="en-GB" sz="2000" dirty="0" err="1" smtClean="0">
                <a:ea typeface="Baloo" charset="0"/>
                <a:cs typeface="Baloo" charset="0"/>
              </a:rPr>
              <a:t>participa</a:t>
            </a:r>
            <a:r>
              <a:rPr lang="en-GB" sz="2000" dirty="0" smtClean="0">
                <a:ea typeface="Baloo" charset="0"/>
                <a:cs typeface="Baloo" charset="0"/>
              </a:rPr>
              <a:t>, </a:t>
            </a:r>
            <a:r>
              <a:rPr lang="en-GB" sz="2000" dirty="0" err="1" smtClean="0">
                <a:ea typeface="Baloo" charset="0"/>
                <a:cs typeface="Baloo" charset="0"/>
              </a:rPr>
              <a:t>dar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mai</a:t>
            </a:r>
            <a:r>
              <a:rPr lang="en-GB" sz="2000" dirty="0" smtClean="0">
                <a:ea typeface="Baloo" charset="0"/>
                <a:cs typeface="Baloo" charset="0"/>
              </a:rPr>
              <a:t> au </a:t>
            </a:r>
            <a:r>
              <a:rPr lang="en-GB" sz="2000" dirty="0" err="1" smtClean="0">
                <a:ea typeface="Baloo" charset="0"/>
                <a:cs typeface="Baloo" charset="0"/>
              </a:rPr>
              <a:t>nevoie</a:t>
            </a:r>
            <a:r>
              <a:rPr lang="en-GB" sz="2000" dirty="0" smtClean="0">
                <a:ea typeface="Baloo" charset="0"/>
                <a:cs typeface="Baloo" charset="0"/>
              </a:rPr>
              <a:t> de un </a:t>
            </a:r>
            <a:r>
              <a:rPr lang="en-GB" sz="2000" dirty="0" err="1" smtClean="0">
                <a:ea typeface="Baloo" charset="0"/>
                <a:cs typeface="Baloo" charset="0"/>
              </a:rPr>
              <a:t>ultim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imbold</a:t>
            </a:r>
            <a:endParaRPr lang="en-GB" sz="20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Experților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în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domeniul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tineretului</a:t>
            </a:r>
            <a:endParaRPr lang="en-GB" sz="2000" dirty="0" smtClean="0">
              <a:ea typeface="Baloo" charset="0"/>
              <a:cs typeface="Baloo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000" dirty="0" err="1" smtClean="0">
                <a:ea typeface="Baloo" charset="0"/>
                <a:cs typeface="Baloo" charset="0"/>
              </a:rPr>
              <a:t>Tinerilor</a:t>
            </a:r>
            <a:r>
              <a:rPr lang="en-GB" sz="2000" dirty="0" smtClean="0">
                <a:ea typeface="Baloo" charset="0"/>
                <a:cs typeface="Baloo" charset="0"/>
              </a:rPr>
              <a:t> din </a:t>
            </a:r>
            <a:r>
              <a:rPr lang="en-GB" sz="2000" dirty="0" err="1" smtClean="0">
                <a:ea typeface="Baloo" charset="0"/>
                <a:cs typeface="Baloo" charset="0"/>
              </a:rPr>
              <a:t>mediul</a:t>
            </a:r>
            <a:r>
              <a:rPr lang="en-GB" sz="2000" dirty="0" smtClean="0">
                <a:ea typeface="Baloo" charset="0"/>
                <a:cs typeface="Baloo" charset="0"/>
              </a:rPr>
              <a:t> rural </a:t>
            </a:r>
            <a:r>
              <a:rPr lang="en-GB" sz="2000" dirty="0" err="1" smtClean="0">
                <a:ea typeface="Baloo" charset="0"/>
                <a:cs typeface="Baloo" charset="0"/>
              </a:rPr>
              <a:t>sau</a:t>
            </a:r>
            <a:r>
              <a:rPr lang="en-GB" sz="2000" dirty="0" smtClean="0">
                <a:ea typeface="Baloo" charset="0"/>
                <a:cs typeface="Baloo" charset="0"/>
              </a:rPr>
              <a:t> din </a:t>
            </a:r>
            <a:r>
              <a:rPr lang="en-GB" sz="2000" dirty="0" err="1" smtClean="0">
                <a:ea typeface="Baloo" charset="0"/>
                <a:cs typeface="Baloo" charset="0"/>
              </a:rPr>
              <a:t>zonele</a:t>
            </a:r>
            <a:r>
              <a:rPr lang="en-GB" sz="2000" dirty="0" smtClean="0">
                <a:ea typeface="Baloo" charset="0"/>
                <a:cs typeface="Baloo" charset="0"/>
              </a:rPr>
              <a:t> cu </a:t>
            </a:r>
            <a:r>
              <a:rPr lang="en-GB" sz="2000" dirty="0" err="1" smtClean="0">
                <a:ea typeface="Baloo" charset="0"/>
                <a:cs typeface="Baloo" charset="0"/>
              </a:rPr>
              <a:t>oportunități</a:t>
            </a:r>
            <a:r>
              <a:rPr lang="en-GB" sz="2000" dirty="0" smtClean="0">
                <a:ea typeface="Baloo" charset="0"/>
                <a:cs typeface="Baloo" charset="0"/>
              </a:rPr>
              <a:t> </a:t>
            </a:r>
            <a:r>
              <a:rPr lang="en-GB" sz="2000" dirty="0" err="1" smtClean="0">
                <a:ea typeface="Baloo" charset="0"/>
                <a:cs typeface="Baloo" charset="0"/>
              </a:rPr>
              <a:t>reduse</a:t>
            </a:r>
            <a:endParaRPr lang="en-GB" sz="2000" dirty="0">
              <a:ea typeface="Baloo" charset="0"/>
              <a:cs typeface="Baloo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69" y="557944"/>
            <a:ext cx="1339698" cy="13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488" y="595423"/>
            <a:ext cx="10349024" cy="56671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Baloo" charset="0"/>
              <a:ea typeface="Baloo" charset="0"/>
              <a:cs typeface="Balo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792017"/>
            <a:ext cx="1832344" cy="1832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7145" y="1478139"/>
            <a:ext cx="801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Time to Move –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Încearcă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 </a:t>
            </a:r>
            <a:r>
              <a:rPr lang="en-GB" sz="3200" dirty="0" err="1" smtClean="0">
                <a:latin typeface="Baloo" charset="0"/>
                <a:ea typeface="Baloo" charset="0"/>
                <a:cs typeface="Baloo" charset="0"/>
              </a:rPr>
              <a:t>Europa</a:t>
            </a:r>
            <a:r>
              <a:rPr lang="en-GB" sz="3200" dirty="0" smtClean="0">
                <a:latin typeface="Baloo" charset="0"/>
                <a:ea typeface="Baloo" charset="0"/>
                <a:cs typeface="Baloo" charset="0"/>
              </a:rPr>
              <a:t>!</a:t>
            </a:r>
            <a:endParaRPr lang="en-GB" sz="3200" dirty="0">
              <a:latin typeface="Baloo" charset="0"/>
              <a:ea typeface="Baloo" charset="0"/>
              <a:cs typeface="Balo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7144" y="2963333"/>
            <a:ext cx="8304027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smtClean="0">
                <a:ea typeface="Baloo" charset="0"/>
                <a:cs typeface="Baloo" charset="0"/>
              </a:rPr>
              <a:t>De </a:t>
            </a:r>
            <a:r>
              <a:rPr lang="en-GB" sz="2200" dirty="0" err="1" smtClean="0">
                <a:ea typeface="Baloo" charset="0"/>
                <a:cs typeface="Baloo" charset="0"/>
              </a:rPr>
              <a:t>ce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este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buna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o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experiență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în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străinătate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pentru</a:t>
            </a:r>
            <a:r>
              <a:rPr lang="en-GB" sz="2200" dirty="0" smtClean="0">
                <a:ea typeface="Baloo" charset="0"/>
                <a:cs typeface="Baloo" charset="0"/>
              </a:rPr>
              <a:t> tine?</a:t>
            </a:r>
          </a:p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Dărâmă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propriile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ziduri</a:t>
            </a:r>
            <a:r>
              <a:rPr lang="en-GB" sz="2200" dirty="0" smtClean="0">
                <a:ea typeface="Baloo" charset="0"/>
                <a:cs typeface="Baloo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Depășește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propriile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bariere</a:t>
            </a:r>
            <a:r>
              <a:rPr lang="en-GB" sz="2200" dirty="0" smtClean="0">
                <a:ea typeface="Baloo" charset="0"/>
                <a:cs typeface="Baloo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sz="2200" dirty="0" err="1" smtClean="0">
                <a:ea typeface="Baloo" charset="0"/>
                <a:cs typeface="Baloo" charset="0"/>
              </a:rPr>
              <a:t>Ce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mai</a:t>
            </a:r>
            <a:r>
              <a:rPr lang="en-GB" sz="2200" dirty="0" smtClean="0">
                <a:ea typeface="Baloo" charset="0"/>
                <a:cs typeface="Baloo" charset="0"/>
              </a:rPr>
              <a:t> </a:t>
            </a:r>
            <a:r>
              <a:rPr lang="en-GB" sz="2200" dirty="0" err="1" smtClean="0">
                <a:ea typeface="Baloo" charset="0"/>
                <a:cs typeface="Baloo" charset="0"/>
              </a:rPr>
              <a:t>aștepți</a:t>
            </a:r>
            <a:r>
              <a:rPr lang="en-GB" sz="2200" dirty="0" smtClean="0">
                <a:ea typeface="Baloo" charset="0"/>
                <a:cs typeface="Baloo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9848864" y="303404"/>
            <a:ext cx="1853596" cy="1853596"/>
          </a:xfrm>
          <a:prstGeom prst="ellipse">
            <a:avLst/>
          </a:prstGeom>
          <a:solidFill>
            <a:srgbClr val="E1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93" y="671975"/>
            <a:ext cx="1113276" cy="806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736" y="2318130"/>
            <a:ext cx="1010818" cy="645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789" y="2963333"/>
            <a:ext cx="990304" cy="990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541" y="5058778"/>
            <a:ext cx="1990450" cy="536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610" y="592950"/>
            <a:ext cx="1190766" cy="10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439</Words>
  <Application>Microsoft Office PowerPoint</Application>
  <PresentationFormat>Widescreen</PresentationFormat>
  <Paragraphs>92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Baloo</vt:lpstr>
      <vt:lpstr>Calibri</vt:lpstr>
      <vt:lpstr>Calibri Light</vt:lpstr>
      <vt:lpstr>Titillium</vt:lpstr>
      <vt:lpstr>Titillium Semibold Upright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Zsolt Marton</dc:creator>
  <cp:lastModifiedBy>anonim</cp:lastModifiedBy>
  <cp:revision>105</cp:revision>
  <dcterms:created xsi:type="dcterms:W3CDTF">2017-09-30T08:02:56Z</dcterms:created>
  <dcterms:modified xsi:type="dcterms:W3CDTF">2018-01-22T15:21:43Z</dcterms:modified>
</cp:coreProperties>
</file>